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4" r:id="rId2"/>
  </p:sldMasterIdLst>
  <p:notesMasterIdLst>
    <p:notesMasterId r:id="rId39"/>
  </p:notesMasterIdLst>
  <p:handoutMasterIdLst>
    <p:handoutMasterId r:id="rId40"/>
  </p:handoutMasterIdLst>
  <p:sldIdLst>
    <p:sldId id="256" r:id="rId3"/>
    <p:sldId id="257" r:id="rId4"/>
    <p:sldId id="290" r:id="rId5"/>
    <p:sldId id="258" r:id="rId6"/>
    <p:sldId id="259" r:id="rId7"/>
    <p:sldId id="288" r:id="rId8"/>
    <p:sldId id="260" r:id="rId9"/>
    <p:sldId id="289" r:id="rId10"/>
    <p:sldId id="291" r:id="rId11"/>
    <p:sldId id="321" r:id="rId12"/>
    <p:sldId id="322" r:id="rId13"/>
    <p:sldId id="323" r:id="rId14"/>
    <p:sldId id="326" r:id="rId15"/>
    <p:sldId id="328" r:id="rId16"/>
    <p:sldId id="331" r:id="rId17"/>
    <p:sldId id="332" r:id="rId18"/>
    <p:sldId id="337" r:id="rId19"/>
    <p:sldId id="334" r:id="rId20"/>
    <p:sldId id="335" r:id="rId21"/>
    <p:sldId id="336" r:id="rId22"/>
    <p:sldId id="329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1" r:id="rId36"/>
    <p:sldId id="350" r:id="rId37"/>
    <p:sldId id="352" r:id="rId38"/>
  </p:sldIdLst>
  <p:sldSz cx="12192000" cy="6858000"/>
  <p:notesSz cx="6858000" cy="12192000"/>
  <p:defaultTextStyle>
    <a:defPPr>
      <a:defRPr lang="es-ES"/>
    </a:defPPr>
    <a:lvl1pPr algn="l" defTabSz="457200">
      <a:spcBef>
        <a:spcPts val="0"/>
      </a:spcBef>
      <a:spcAft>
        <a:spcPts val="0"/>
      </a:spcAft>
      <a:defRPr>
        <a:solidFill>
          <a:schemeClr val="tx1"/>
        </a:solidFill>
        <a:latin typeface="Calibri"/>
        <a:ea typeface="MS PGothic"/>
        <a:cs typeface="+mn-cs"/>
      </a:defRPr>
    </a:lvl1pPr>
    <a:lvl2pPr marL="457200" algn="l" defTabSz="457200">
      <a:spcBef>
        <a:spcPts val="0"/>
      </a:spcBef>
      <a:spcAft>
        <a:spcPts val="0"/>
      </a:spcAft>
      <a:defRPr>
        <a:solidFill>
          <a:schemeClr val="tx1"/>
        </a:solidFill>
        <a:latin typeface="Calibri"/>
        <a:ea typeface="MS PGothic"/>
        <a:cs typeface="+mn-cs"/>
      </a:defRPr>
    </a:lvl2pPr>
    <a:lvl3pPr marL="914400" algn="l" defTabSz="457200">
      <a:spcBef>
        <a:spcPts val="0"/>
      </a:spcBef>
      <a:spcAft>
        <a:spcPts val="0"/>
      </a:spcAft>
      <a:defRPr>
        <a:solidFill>
          <a:schemeClr val="tx1"/>
        </a:solidFill>
        <a:latin typeface="Calibri"/>
        <a:ea typeface="MS PGothic"/>
        <a:cs typeface="+mn-cs"/>
      </a:defRPr>
    </a:lvl3pPr>
    <a:lvl4pPr marL="1371600" algn="l" defTabSz="457200">
      <a:spcBef>
        <a:spcPts val="0"/>
      </a:spcBef>
      <a:spcAft>
        <a:spcPts val="0"/>
      </a:spcAft>
      <a:defRPr>
        <a:solidFill>
          <a:schemeClr val="tx1"/>
        </a:solidFill>
        <a:latin typeface="Calibri"/>
        <a:ea typeface="MS PGothic"/>
        <a:cs typeface="+mn-cs"/>
      </a:defRPr>
    </a:lvl4pPr>
    <a:lvl5pPr marL="1828800" algn="l" defTabSz="457200">
      <a:spcBef>
        <a:spcPts val="0"/>
      </a:spcBef>
      <a:spcAft>
        <a:spcPts val="0"/>
      </a:spcAft>
      <a:defRPr>
        <a:solidFill>
          <a:schemeClr val="tx1"/>
        </a:solidFill>
        <a:latin typeface="Calibri"/>
        <a:ea typeface="MS PGothic"/>
        <a:cs typeface="+mn-cs"/>
      </a:defRPr>
    </a:lvl5pPr>
    <a:lvl6pPr marL="2286000" algn="l" defTabSz="914400">
      <a:defRPr>
        <a:solidFill>
          <a:schemeClr val="tx1"/>
        </a:solidFill>
        <a:latin typeface="Calibri"/>
        <a:ea typeface="MS PGothic"/>
        <a:cs typeface="+mn-cs"/>
      </a:defRPr>
    </a:lvl6pPr>
    <a:lvl7pPr marL="2743200" algn="l" defTabSz="914400">
      <a:defRPr>
        <a:solidFill>
          <a:schemeClr val="tx1"/>
        </a:solidFill>
        <a:latin typeface="Calibri"/>
        <a:ea typeface="MS PGothic"/>
        <a:cs typeface="+mn-cs"/>
      </a:defRPr>
    </a:lvl7pPr>
    <a:lvl8pPr marL="3200400" algn="l" defTabSz="914400">
      <a:defRPr>
        <a:solidFill>
          <a:schemeClr val="tx1"/>
        </a:solidFill>
        <a:latin typeface="Calibri"/>
        <a:ea typeface="MS PGothic"/>
        <a:cs typeface="+mn-cs"/>
      </a:defRPr>
    </a:lvl8pPr>
    <a:lvl9pPr marL="3657600" algn="l" defTabSz="914400">
      <a:defRPr>
        <a:solidFill>
          <a:schemeClr val="tx1"/>
        </a:solidFill>
        <a:latin typeface="Calibri"/>
        <a:ea typeface="MS PGothic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nthilvel, Madhumitha (5Z6ZS2@rwth-aachen.de)" initials="SM(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6E403A-3014-095B-D6C5-A576EDF084F5}">
  <a:tblStyle styleId="{3A6E403A-3014-095B-D6C5-A576EDF084F5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3514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A64DFFF-304B-467C-8410-EC4ED54669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F0B5977-5D0E-4A0F-A76F-48168ADB38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B9075-A4A5-4EA4-AE48-21C949298D08}" type="datetimeFigureOut">
              <a:rPr lang="en-GB" smtClean="0"/>
              <a:t>15/06/2021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4693A8-F7EE-4025-B25C-117963FB0A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F3F829-FC9D-4F5D-BB5C-B55B3E7986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135C3-C3F2-4D5A-AD0C-17375F31F1A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166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1F77AB-A01C-49EE-B192-6AD7389A391D}" type="datetimeFigureOut">
              <a:rPr lang="en-GB" smtClean="0"/>
              <a:t>15/06/2021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594BF-C553-45C1-8FB8-F361AB00D64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bim4ren.eu/" TargetMode="External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hyperlink" Target="https://twitter.com/bim4ren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m4ren.eu/" TargetMode="External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twitter.com/bim4ren" TargetMode="Externa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Main 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Grupo 4"/>
          <p:cNvGrpSpPr/>
          <p:nvPr userDrawn="1"/>
        </p:nvGrpSpPr>
        <p:grpSpPr bwMode="auto">
          <a:xfrm>
            <a:off x="568325" y="6167438"/>
            <a:ext cx="6643688" cy="461962"/>
            <a:chOff x="763051" y="6167438"/>
            <a:chExt cx="6643494" cy="461962"/>
          </a:xfrm>
        </p:grpSpPr>
        <p:sp>
          <p:nvSpPr>
            <p:cNvPr id="5" name="CuadroTexto 5"/>
            <p:cNvSpPr>
              <a:spLocks noAdjustHandles="1"/>
            </p:cNvSpPr>
            <p:nvPr userDrawn="1"/>
          </p:nvSpPr>
          <p:spPr bwMode="auto">
            <a:xfrm>
              <a:off x="1596465" y="6167438"/>
              <a:ext cx="5810080" cy="46196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5pPr>
              <a:lvl6pPr marL="2514600" indent="-228600" defTabSz="4572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6pPr>
              <a:lvl7pPr marL="2971800" indent="-228600" defTabSz="4572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7pPr>
              <a:lvl8pPr marL="3429000" indent="-228600" defTabSz="4572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8pPr>
              <a:lvl9pPr marL="3886200" indent="-228600" defTabSz="4572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9pPr>
            </a:lstStyle>
            <a:p>
              <a:pPr>
                <a:defRPr/>
              </a:pPr>
              <a:r>
                <a:rPr lang="en-US" sz="1200">
                  <a:solidFill>
                    <a:srgbClr val="4B4B4B"/>
                  </a:solidFill>
                  <a:latin typeface="Arial"/>
                  <a:cs typeface="Arial"/>
                </a:rPr>
                <a:t>This project has received funding from the H2020 </a:t>
              </a:r>
              <a:endParaRPr/>
            </a:p>
            <a:p>
              <a:pPr>
                <a:defRPr/>
              </a:pPr>
              <a:r>
                <a:rPr lang="en-US" sz="1200">
                  <a:solidFill>
                    <a:srgbClr val="4B4B4B"/>
                  </a:solidFill>
                  <a:latin typeface="Arial"/>
                  <a:cs typeface="Arial"/>
                </a:rPr>
                <a:t>programme under Grant Agreement No. 820773</a:t>
              </a:r>
              <a:endParaRPr/>
            </a:p>
          </p:txBody>
        </p:sp>
        <p:pic>
          <p:nvPicPr>
            <p:cNvPr id="6" name="Imagen 11"/>
            <p:cNvPicPr>
              <a:picLocks noChangeAspect="1"/>
            </p:cNvPicPr>
            <p:nvPr userDrawn="1"/>
          </p:nvPicPr>
          <p:blipFill>
            <a:blip r:embed="rId2"/>
            <a:stretch/>
          </p:blipFill>
          <p:spPr bwMode="auto">
            <a:xfrm>
              <a:off x="763051" y="6172051"/>
              <a:ext cx="671488" cy="4573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n 3"/>
          <p:cNvPicPr>
            <a:picLocks noChangeAspect="1" noChangeArrowheads="1"/>
          </p:cNvPicPr>
          <p:nvPr userDrawn="1"/>
        </p:nvPicPr>
        <p:blipFill>
          <a:blip r:embed="rId3"/>
          <a:stretch/>
        </p:blipFill>
        <p:spPr bwMode="auto">
          <a:xfrm>
            <a:off x="3746500" y="146050"/>
            <a:ext cx="4699000" cy="20050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1"/>
          <p:cNvSpPr>
            <a:spLocks noGrp="1"/>
          </p:cNvSpPr>
          <p:nvPr>
            <p:ph type="ctrTitle"/>
          </p:nvPr>
        </p:nvSpPr>
        <p:spPr bwMode="auto">
          <a:xfrm>
            <a:off x="1098794" y="2799061"/>
            <a:ext cx="9970987" cy="834519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" name="Subtítulo 2"/>
          <p:cNvSpPr>
            <a:spLocks noGrp="1"/>
          </p:cNvSpPr>
          <p:nvPr>
            <p:ph type="subTitle" idx="1"/>
          </p:nvPr>
        </p:nvSpPr>
        <p:spPr bwMode="auto">
          <a:xfrm>
            <a:off x="1098795" y="3839194"/>
            <a:ext cx="9970987" cy="1402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" name="Marcador de texto 8"/>
          <p:cNvSpPr>
            <a:spLocks noGrp="1"/>
          </p:cNvSpPr>
          <p:nvPr>
            <p:ph type="body" sz="quarter" idx="10"/>
          </p:nvPr>
        </p:nvSpPr>
        <p:spPr bwMode="auto">
          <a:xfrm>
            <a:off x="2431184" y="5355564"/>
            <a:ext cx="7329631" cy="3698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lvl="0">
              <a:defRPr/>
            </a:pPr>
            <a:r>
              <a:rPr lang="es-ES"/>
              <a:t>Editar los estilos de texto del patrón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and Object (double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ángulo 4"/>
          <p:cNvSpPr/>
          <p:nvPr userDrawn="1"/>
        </p:nvSpPr>
        <p:spPr bwMode="auto">
          <a:xfrm>
            <a:off x="0" y="-14288"/>
            <a:ext cx="12192000" cy="685800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5" name="Subtítulo 2"/>
          <p:cNvSpPr>
            <a:spLocks noAdjustHandles="1"/>
          </p:cNvSpPr>
          <p:nvPr userDrawn="1"/>
        </p:nvSpPr>
        <p:spPr bwMode="auto">
          <a:xfrm>
            <a:off x="966787" y="6445250"/>
            <a:ext cx="1392237" cy="2349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/>
                <a:ea typeface="MS PGothic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/>
                <a:ea typeface="MS PGothic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/>
                <a:ea typeface="MS PGothic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/>
                <a:ea typeface="MS PGothic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/>
                <a:ea typeface="MS PGothic"/>
              </a:defRPr>
            </a:lvl5pPr>
            <a:lvl6pPr marL="2514600" indent="-228600" defTabSz="4572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Calibri"/>
                <a:ea typeface="MS PGothic"/>
              </a:defRPr>
            </a:lvl6pPr>
            <a:lvl7pPr marL="2971800" indent="-228600" defTabSz="4572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Calibri"/>
                <a:ea typeface="MS PGothic"/>
              </a:defRPr>
            </a:lvl7pPr>
            <a:lvl8pPr marL="3429000" indent="-228600" defTabSz="4572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Calibri"/>
                <a:ea typeface="MS PGothic"/>
              </a:defRPr>
            </a:lvl8pPr>
            <a:lvl9pPr marL="3886200" indent="-228600" defTabSz="4572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Calibri"/>
                <a:ea typeface="MS PGothic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s-ES" sz="1000" b="1">
                <a:solidFill>
                  <a:srgbClr val="2E2E2E"/>
                </a:solidFill>
                <a:latin typeface="Arial"/>
                <a:cs typeface="Arial"/>
              </a:rPr>
              <a:t>H2020 G.A. </a:t>
            </a:r>
            <a:r>
              <a:rPr lang="en-US" sz="1000" b="1">
                <a:solidFill>
                  <a:srgbClr val="2E2E2E"/>
                </a:solidFill>
                <a:latin typeface="Arial"/>
                <a:cs typeface="Arial"/>
              </a:rPr>
              <a:t>820773</a:t>
            </a:r>
            <a:endParaRPr lang="es-ES" sz="1000" b="1">
              <a:solidFill>
                <a:srgbClr val="2E2E2E"/>
              </a:solidFill>
              <a:latin typeface="Arial"/>
              <a:cs typeface="Arial"/>
            </a:endParaRPr>
          </a:p>
        </p:txBody>
      </p:sp>
      <p:pic>
        <p:nvPicPr>
          <p:cNvPr id="6" name="Imagen 3"/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9975850" y="374650"/>
            <a:ext cx="1900238" cy="70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1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52450" y="6435725"/>
            <a:ext cx="344488" cy="2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ítulo 2"/>
          <p:cNvSpPr>
            <a:spLocks noGrp="1"/>
          </p:cNvSpPr>
          <p:nvPr>
            <p:ph type="subTitle" idx="1"/>
          </p:nvPr>
        </p:nvSpPr>
        <p:spPr bwMode="auto">
          <a:xfrm>
            <a:off x="552450" y="1641472"/>
            <a:ext cx="11113078" cy="4543873"/>
          </a:xfrm>
          <a:prstGeom prst="rect">
            <a:avLst/>
          </a:prstGeom>
        </p:spPr>
        <p:txBody>
          <a:bodyPr/>
          <a:lstStyle>
            <a:lvl1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s-ES" dirty="0"/>
              <a:t>Haga clic para modificar el estilo de subtítulo del patrón</a:t>
            </a:r>
            <a:endParaRPr dirty="0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 bwMode="auto">
          <a:xfrm>
            <a:off x="552450" y="365126"/>
            <a:ext cx="9423400" cy="887182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>
              <a:defRPr/>
            </a:pPr>
            <a:r>
              <a:rPr lang="es-ES" dirty="0"/>
              <a:t>W3C LBD  - 15/02/2021</a:t>
            </a:r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1"/>
          </p:nvPr>
        </p:nvSpPr>
        <p:spPr bwMode="auto">
          <a:xfrm>
            <a:off x="10945813" y="6356350"/>
            <a:ext cx="719137" cy="365125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Open Sans"/>
              </a:defRPr>
            </a:lvl1pPr>
          </a:lstStyle>
          <a:p>
            <a:pPr>
              <a:defRPr/>
            </a:pPr>
            <a:fld id="{48F2B115-3CA1-429E-85D3-DDC55591BE14}" type="slidenum">
              <a:rPr lang="es-ES"/>
              <a:t>‹N°›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hank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Conector recto 4"/>
          <p:cNvCxnSpPr>
            <a:cxnSpLocks/>
          </p:cNvCxnSpPr>
          <p:nvPr userDrawn="1"/>
        </p:nvCxnSpPr>
        <p:spPr bwMode="auto">
          <a:xfrm>
            <a:off x="903288" y="4129088"/>
            <a:ext cx="262096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5"/>
          <p:cNvCxnSpPr>
            <a:cxnSpLocks/>
          </p:cNvCxnSpPr>
          <p:nvPr userDrawn="1"/>
        </p:nvCxnSpPr>
        <p:spPr bwMode="auto">
          <a:xfrm>
            <a:off x="8713788" y="4129088"/>
            <a:ext cx="261778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upo 6"/>
          <p:cNvGrpSpPr/>
          <p:nvPr userDrawn="1"/>
        </p:nvGrpSpPr>
        <p:grpSpPr bwMode="auto">
          <a:xfrm>
            <a:off x="487363" y="6103938"/>
            <a:ext cx="4575175" cy="461962"/>
            <a:chOff x="3574967" y="6165850"/>
            <a:chExt cx="4574424" cy="461963"/>
          </a:xfrm>
        </p:grpSpPr>
        <p:sp>
          <p:nvSpPr>
            <p:cNvPr id="7" name="CuadroTexto 9"/>
            <p:cNvSpPr>
              <a:spLocks noAdjustHandles="1"/>
            </p:cNvSpPr>
            <p:nvPr userDrawn="1"/>
          </p:nvSpPr>
          <p:spPr bwMode="auto">
            <a:xfrm>
              <a:off x="4392395" y="6165850"/>
              <a:ext cx="3756996" cy="46196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5pPr>
              <a:lvl6pPr marL="2514600" indent="-228600" defTabSz="4572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6pPr>
              <a:lvl7pPr marL="2971800" indent="-228600" defTabSz="4572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7pPr>
              <a:lvl8pPr marL="3429000" indent="-228600" defTabSz="4572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8pPr>
              <a:lvl9pPr marL="3886200" indent="-228600" defTabSz="4572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9pPr>
            </a:lstStyle>
            <a:p>
              <a:pPr>
                <a:defRPr/>
              </a:pPr>
              <a:r>
                <a:rPr lang="en-US" sz="1200">
                  <a:solidFill>
                    <a:srgbClr val="4B4B4B"/>
                  </a:solidFill>
                  <a:latin typeface="Arial"/>
                  <a:cs typeface="Arial"/>
                </a:rPr>
                <a:t>This project has received funding from the H2020 </a:t>
              </a:r>
              <a:endParaRPr/>
            </a:p>
            <a:p>
              <a:pPr>
                <a:defRPr/>
              </a:pPr>
              <a:r>
                <a:rPr lang="en-US" sz="1200">
                  <a:solidFill>
                    <a:srgbClr val="4B4B4B"/>
                  </a:solidFill>
                  <a:latin typeface="Arial"/>
                  <a:cs typeface="Arial"/>
                </a:rPr>
                <a:t>programme under Grant Agreement No. 820773</a:t>
              </a:r>
              <a:endParaRPr/>
            </a:p>
          </p:txBody>
        </p:sp>
        <p:pic>
          <p:nvPicPr>
            <p:cNvPr id="8" name="Imagen 11"/>
            <p:cNvPicPr>
              <a:picLocks noChangeAspect="1"/>
            </p:cNvPicPr>
            <p:nvPr userDrawn="1"/>
          </p:nvPicPr>
          <p:blipFill>
            <a:blip r:embed="rId2"/>
            <a:stretch/>
          </p:blipFill>
          <p:spPr bwMode="auto">
            <a:xfrm>
              <a:off x="3574967" y="6165850"/>
              <a:ext cx="671488" cy="457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ángulo 11"/>
          <p:cNvSpPr>
            <a:spLocks noChangeArrowheads="1"/>
          </p:cNvSpPr>
          <p:nvPr userDrawn="1"/>
        </p:nvSpPr>
        <p:spPr bwMode="auto">
          <a:xfrm>
            <a:off x="9142413" y="5853113"/>
            <a:ext cx="2189162" cy="3683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  <a:ea typeface="MS PGothic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  <a:ea typeface="MS PGothic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  <a:ea typeface="MS PGothic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  <a:ea typeface="MS PGothic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  <a:ea typeface="MS PGothic"/>
              </a:defRPr>
            </a:lvl5pPr>
            <a:lvl6pPr marL="2514600" indent="-228600" defTabSz="4572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MS PGothic"/>
              </a:defRPr>
            </a:lvl6pPr>
            <a:lvl7pPr marL="2971800" indent="-228600" defTabSz="4572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MS PGothic"/>
              </a:defRPr>
            </a:lvl7pPr>
            <a:lvl8pPr marL="3429000" indent="-228600" defTabSz="4572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MS PGothic"/>
              </a:defRPr>
            </a:lvl8pPr>
            <a:lvl9pPr marL="3886200" indent="-228600" defTabSz="4572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MS PGothic"/>
              </a:defRPr>
            </a:lvl9pPr>
          </a:lstStyle>
          <a:p>
            <a:pPr>
              <a:defRPr/>
            </a:pPr>
            <a:r>
              <a:rPr lang="es-ES" u="sng">
                <a:solidFill>
                  <a:schemeClr val="accent5"/>
                </a:solidFill>
                <a:latin typeface="Open Sans"/>
                <a:cs typeface="Open Sans"/>
                <a:hlinkClick r:id="rId3" tooltip="http://bim4ren.eu/"/>
              </a:rPr>
              <a:t>http://bim4ren.eu</a:t>
            </a:r>
            <a:r>
              <a:rPr lang="es-ES" u="sng">
                <a:solidFill>
                  <a:schemeClr val="accent5"/>
                </a:solidFill>
                <a:hlinkClick r:id="rId3" tooltip="http://bim4ren.eu/"/>
              </a:rPr>
              <a:t>/</a:t>
            </a:r>
            <a:endParaRPr lang="es-ES">
              <a:solidFill>
                <a:schemeClr val="accent5"/>
              </a:solidFill>
            </a:endParaRPr>
          </a:p>
        </p:txBody>
      </p:sp>
      <p:sp>
        <p:nvSpPr>
          <p:cNvPr id="10" name="Rectángulo 12"/>
          <p:cNvSpPr>
            <a:spLocks noChangeArrowheads="1"/>
          </p:cNvSpPr>
          <p:nvPr userDrawn="1"/>
        </p:nvSpPr>
        <p:spPr bwMode="auto">
          <a:xfrm>
            <a:off x="10102849" y="6291263"/>
            <a:ext cx="1225550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  <a:ea typeface="MS PGothic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  <a:ea typeface="MS PGothic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  <a:ea typeface="MS PGothic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  <a:ea typeface="MS PGothic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  <a:ea typeface="MS PGothic"/>
              </a:defRPr>
            </a:lvl5pPr>
            <a:lvl6pPr marL="2514600" indent="-228600" defTabSz="4572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MS PGothic"/>
              </a:defRPr>
            </a:lvl6pPr>
            <a:lvl7pPr marL="2971800" indent="-228600" defTabSz="4572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MS PGothic"/>
              </a:defRPr>
            </a:lvl7pPr>
            <a:lvl8pPr marL="3429000" indent="-228600" defTabSz="4572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MS PGothic"/>
              </a:defRPr>
            </a:lvl8pPr>
            <a:lvl9pPr marL="3886200" indent="-228600" defTabSz="4572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MS PGothic"/>
              </a:defRPr>
            </a:lvl9pPr>
          </a:lstStyle>
          <a:p>
            <a:pPr>
              <a:defRPr/>
            </a:pPr>
            <a:r>
              <a:rPr lang="es-ES" sz="1600" b="1" u="sng">
                <a:solidFill>
                  <a:schemeClr val="accent5"/>
                </a:solidFill>
                <a:latin typeface="Open Sans"/>
                <a:cs typeface="Open Sans"/>
                <a:hlinkClick r:id="rId4" tooltip="https://twitter.com/bim4ren"/>
              </a:rPr>
              <a:t>@bim4ren</a:t>
            </a:r>
            <a:endParaRPr lang="es-ES" sz="1600" b="1">
              <a:solidFill>
                <a:schemeClr val="accent5"/>
              </a:solidFill>
              <a:latin typeface="Open Sans"/>
              <a:cs typeface="Open Sans"/>
            </a:endParaRPr>
          </a:p>
        </p:txBody>
      </p:sp>
      <p:pic>
        <p:nvPicPr>
          <p:cNvPr id="11" name="Imagen 13"/>
          <p:cNvPicPr>
            <a:picLocks noChangeAspect="1" noChangeArrowheads="1"/>
          </p:cNvPicPr>
          <p:nvPr userDrawn="1"/>
        </p:nvPicPr>
        <p:blipFill>
          <a:blip r:embed="rId5"/>
          <a:stretch/>
        </p:blipFill>
        <p:spPr bwMode="auto">
          <a:xfrm>
            <a:off x="9772650" y="6278563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/>
          <p:cNvPicPr>
            <a:picLocks noChangeAspect="1" noChangeArrowheads="1"/>
          </p:cNvPicPr>
          <p:nvPr userDrawn="1"/>
        </p:nvPicPr>
        <p:blipFill>
          <a:blip r:embed="rId6"/>
          <a:stretch/>
        </p:blipFill>
        <p:spPr bwMode="auto">
          <a:xfrm>
            <a:off x="3255963" y="153988"/>
            <a:ext cx="5657850" cy="241458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ítulo 1"/>
          <p:cNvSpPr>
            <a:spLocks noGrp="1"/>
          </p:cNvSpPr>
          <p:nvPr>
            <p:ph type="ctrTitle"/>
          </p:nvPr>
        </p:nvSpPr>
        <p:spPr bwMode="auto">
          <a:xfrm>
            <a:off x="3672115" y="2805214"/>
            <a:ext cx="4847772" cy="2414575"/>
          </a:xfrm>
          <a:prstGeom prst="rect">
            <a:avLst/>
          </a:prstGeom>
        </p:spPr>
        <p:txBody>
          <a:bodyPr/>
          <a:lstStyle>
            <a:lvl1pPr algn="ctr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47492C-2DC5-4FA1-BF37-65693DF47931}" type="datetimeFigureOut">
              <a:rPr lang="en-US"/>
              <a:t>6/15/2021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AF14BE5-317E-4651-A1CA-0BD741C1F669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Main 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Grupo 4"/>
          <p:cNvGrpSpPr/>
          <p:nvPr userDrawn="1"/>
        </p:nvGrpSpPr>
        <p:grpSpPr bwMode="auto">
          <a:xfrm>
            <a:off x="568325" y="6167438"/>
            <a:ext cx="6643688" cy="461962"/>
            <a:chOff x="763051" y="6167438"/>
            <a:chExt cx="6643494" cy="461962"/>
          </a:xfrm>
        </p:grpSpPr>
        <p:sp>
          <p:nvSpPr>
            <p:cNvPr id="5" name="CuadroTexto 5"/>
            <p:cNvSpPr>
              <a:spLocks noAdjustHandles="1"/>
            </p:cNvSpPr>
            <p:nvPr userDrawn="1"/>
          </p:nvSpPr>
          <p:spPr bwMode="auto">
            <a:xfrm>
              <a:off x="1596465" y="6167438"/>
              <a:ext cx="5810080" cy="46196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5pPr>
              <a:lvl6pPr marL="2514600" indent="-228600" defTabSz="4572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6pPr>
              <a:lvl7pPr marL="2971800" indent="-228600" defTabSz="4572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7pPr>
              <a:lvl8pPr marL="3429000" indent="-228600" defTabSz="4572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8pPr>
              <a:lvl9pPr marL="3886200" indent="-228600" defTabSz="4572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9pPr>
            </a:lstStyle>
            <a:p>
              <a:pPr>
                <a:defRPr/>
              </a:pPr>
              <a:r>
                <a:rPr lang="en-US" sz="1200">
                  <a:solidFill>
                    <a:srgbClr val="4B4B4B"/>
                  </a:solidFill>
                  <a:latin typeface="Arial"/>
                  <a:cs typeface="Arial"/>
                </a:rPr>
                <a:t>This project has received funding from the H2020 </a:t>
              </a:r>
              <a:endParaRPr/>
            </a:p>
            <a:p>
              <a:pPr>
                <a:defRPr/>
              </a:pPr>
              <a:r>
                <a:rPr lang="en-US" sz="1200">
                  <a:solidFill>
                    <a:srgbClr val="4B4B4B"/>
                  </a:solidFill>
                  <a:latin typeface="Arial"/>
                  <a:cs typeface="Arial"/>
                </a:rPr>
                <a:t>programme under Grant Agreement No. 820773</a:t>
              </a:r>
              <a:endParaRPr/>
            </a:p>
          </p:txBody>
        </p:sp>
        <p:pic>
          <p:nvPicPr>
            <p:cNvPr id="6" name="Imagen 11"/>
            <p:cNvPicPr>
              <a:picLocks noChangeAspect="1"/>
            </p:cNvPicPr>
            <p:nvPr userDrawn="1"/>
          </p:nvPicPr>
          <p:blipFill>
            <a:blip r:embed="rId2"/>
            <a:stretch/>
          </p:blipFill>
          <p:spPr bwMode="auto">
            <a:xfrm>
              <a:off x="763051" y="6172051"/>
              <a:ext cx="671488" cy="4573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n 3"/>
          <p:cNvPicPr>
            <a:picLocks noChangeAspect="1" noChangeArrowheads="1"/>
          </p:cNvPicPr>
          <p:nvPr userDrawn="1"/>
        </p:nvPicPr>
        <p:blipFill>
          <a:blip r:embed="rId3"/>
          <a:stretch/>
        </p:blipFill>
        <p:spPr bwMode="auto">
          <a:xfrm>
            <a:off x="3746500" y="146050"/>
            <a:ext cx="4699000" cy="20050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1"/>
          <p:cNvSpPr>
            <a:spLocks noGrp="1"/>
          </p:cNvSpPr>
          <p:nvPr>
            <p:ph type="ctrTitle"/>
          </p:nvPr>
        </p:nvSpPr>
        <p:spPr bwMode="auto">
          <a:xfrm>
            <a:off x="1098794" y="2799061"/>
            <a:ext cx="9970987" cy="834519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" name="Subtítulo 2"/>
          <p:cNvSpPr>
            <a:spLocks noGrp="1"/>
          </p:cNvSpPr>
          <p:nvPr>
            <p:ph type="subTitle" idx="1"/>
          </p:nvPr>
        </p:nvSpPr>
        <p:spPr bwMode="auto">
          <a:xfrm>
            <a:off x="1098795" y="3839194"/>
            <a:ext cx="9970987" cy="1402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" name="Marcador de texto 8"/>
          <p:cNvSpPr>
            <a:spLocks noGrp="1"/>
          </p:cNvSpPr>
          <p:nvPr>
            <p:ph type="body" sz="quarter" idx="10"/>
          </p:nvPr>
        </p:nvSpPr>
        <p:spPr bwMode="auto">
          <a:xfrm>
            <a:off x="2431184" y="5355564"/>
            <a:ext cx="7329631" cy="3698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lvl="0">
              <a:defRPr/>
            </a:pPr>
            <a:r>
              <a:rPr lang="es-ES"/>
              <a:t>Editar los estilos de texto del patrón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9975850" y="374650"/>
            <a:ext cx="1900238" cy="709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Connecteur droit 4"/>
          <p:cNvCxnSpPr>
            <a:cxnSpLocks/>
          </p:cNvCxnSpPr>
          <p:nvPr userDrawn="1"/>
        </p:nvCxnSpPr>
        <p:spPr bwMode="auto">
          <a:xfrm>
            <a:off x="0" y="992188"/>
            <a:ext cx="9893300" cy="0"/>
          </a:xfrm>
          <a:prstGeom prst="line">
            <a:avLst/>
          </a:prstGeom>
          <a:ln w="28575">
            <a:solidFill>
              <a:srgbClr val="C6E5D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ubtítulo 2"/>
          <p:cNvSpPr>
            <a:spLocks noAdjustHandles="1"/>
          </p:cNvSpPr>
          <p:nvPr userDrawn="1"/>
        </p:nvSpPr>
        <p:spPr bwMode="auto">
          <a:xfrm>
            <a:off x="966787" y="6445250"/>
            <a:ext cx="1392237" cy="2349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/>
                <a:ea typeface="MS PGothic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/>
                <a:ea typeface="MS PGothic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/>
                <a:ea typeface="MS PGothic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/>
                <a:ea typeface="MS PGothic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/>
                <a:ea typeface="MS PGothic"/>
              </a:defRPr>
            </a:lvl5pPr>
            <a:lvl6pPr marL="2514600" indent="-228600" defTabSz="4572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Calibri"/>
                <a:ea typeface="MS PGothic"/>
              </a:defRPr>
            </a:lvl6pPr>
            <a:lvl7pPr marL="2971800" indent="-228600" defTabSz="4572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Calibri"/>
                <a:ea typeface="MS PGothic"/>
              </a:defRPr>
            </a:lvl7pPr>
            <a:lvl8pPr marL="3429000" indent="-228600" defTabSz="4572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Calibri"/>
                <a:ea typeface="MS PGothic"/>
              </a:defRPr>
            </a:lvl8pPr>
            <a:lvl9pPr marL="3886200" indent="-228600" defTabSz="4572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Calibri"/>
                <a:ea typeface="MS PGothic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s-ES" sz="1000" b="1">
                <a:solidFill>
                  <a:srgbClr val="2E2E2E"/>
                </a:solidFill>
                <a:latin typeface="Arial"/>
                <a:cs typeface="Arial"/>
              </a:rPr>
              <a:t>H2020 G.A. </a:t>
            </a:r>
            <a:r>
              <a:rPr lang="en-US" sz="1000" b="1">
                <a:solidFill>
                  <a:srgbClr val="2E2E2E"/>
                </a:solidFill>
                <a:latin typeface="Arial"/>
                <a:cs typeface="Arial"/>
              </a:rPr>
              <a:t>820773</a:t>
            </a:r>
            <a:endParaRPr lang="es-ES" sz="1000" b="1">
              <a:solidFill>
                <a:srgbClr val="2E2E2E"/>
              </a:solidFill>
              <a:latin typeface="Arial"/>
              <a:cs typeface="Arial"/>
            </a:endParaRPr>
          </a:p>
        </p:txBody>
      </p:sp>
      <p:pic>
        <p:nvPicPr>
          <p:cNvPr id="7" name="Imagen 1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52450" y="6435725"/>
            <a:ext cx="344488" cy="2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 bwMode="auto">
          <a:xfrm>
            <a:off x="552450" y="187683"/>
            <a:ext cx="9423400" cy="887182"/>
          </a:xfrm>
          <a:prstGeom prst="rect">
            <a:avLst/>
          </a:prstGeom>
        </p:spPr>
        <p:txBody>
          <a:bodyPr/>
          <a:lstStyle>
            <a:lvl1pPr>
              <a:defRPr sz="36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52450" y="1380744"/>
            <a:ext cx="10801350" cy="4796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>
              <a:defRPr/>
            </a:pPr>
            <a:r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t>Presentation title  + Location + Date</a:t>
            </a:r>
            <a:endParaRPr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1"/>
          </p:nvPr>
        </p:nvSpPr>
        <p:spPr bwMode="auto">
          <a:xfrm>
            <a:off x="10945813" y="6356350"/>
            <a:ext cx="719137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>
              <a:defRPr/>
            </a:pPr>
            <a:fld id="{7740CFCE-7F65-47B6-B223-E15898F06E3D}" type="slidenum"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t>‹N°›</a:t>
            </a:fld>
            <a:endParaRPr lang="es-ES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AE6DB970-67CE-42C8-BF3E-B7B630A6BE11}" type="datetimeFigureOut">
              <a:rPr lang="fr-FR">
                <a:solidFill>
                  <a:srgbClr val="3F3F3F">
                    <a:tint val="75000"/>
                  </a:srgbClr>
                </a:solidFill>
              </a:rPr>
              <a:t>15/06/2021</a:t>
            </a:fld>
            <a:endParaRPr lang="fr-FR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52FF1B8C-FE20-42BA-9C40-B130471251A0}" type="slidenum">
              <a:rPr lang="fr-FR">
                <a:solidFill>
                  <a:srgbClr val="3F3F3F">
                    <a:tint val="75000"/>
                  </a:srgbClr>
                </a:solidFill>
              </a:rPr>
              <a:t>‹N°›</a:t>
            </a:fld>
            <a:endParaRPr lang="fr-FR">
              <a:solidFill>
                <a:srgbClr val="3F3F3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hank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Conector recto 4"/>
          <p:cNvCxnSpPr>
            <a:cxnSpLocks/>
          </p:cNvCxnSpPr>
          <p:nvPr userDrawn="1"/>
        </p:nvCxnSpPr>
        <p:spPr bwMode="auto">
          <a:xfrm>
            <a:off x="903288" y="4129088"/>
            <a:ext cx="262096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5"/>
          <p:cNvCxnSpPr>
            <a:cxnSpLocks/>
          </p:cNvCxnSpPr>
          <p:nvPr userDrawn="1"/>
        </p:nvCxnSpPr>
        <p:spPr bwMode="auto">
          <a:xfrm>
            <a:off x="8713788" y="4129088"/>
            <a:ext cx="261778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upo 6"/>
          <p:cNvGrpSpPr/>
          <p:nvPr userDrawn="1"/>
        </p:nvGrpSpPr>
        <p:grpSpPr bwMode="auto">
          <a:xfrm>
            <a:off x="487363" y="6103938"/>
            <a:ext cx="4575175" cy="461962"/>
            <a:chOff x="3574967" y="6165850"/>
            <a:chExt cx="4574424" cy="461963"/>
          </a:xfrm>
        </p:grpSpPr>
        <p:sp>
          <p:nvSpPr>
            <p:cNvPr id="7" name="CuadroTexto 9"/>
            <p:cNvSpPr>
              <a:spLocks noAdjustHandles="1"/>
            </p:cNvSpPr>
            <p:nvPr userDrawn="1"/>
          </p:nvSpPr>
          <p:spPr bwMode="auto">
            <a:xfrm>
              <a:off x="4392395" y="6165850"/>
              <a:ext cx="3756996" cy="46196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5pPr>
              <a:lvl6pPr marL="2514600" indent="-228600" defTabSz="4572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6pPr>
              <a:lvl7pPr marL="2971800" indent="-228600" defTabSz="4572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7pPr>
              <a:lvl8pPr marL="3429000" indent="-228600" defTabSz="4572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8pPr>
              <a:lvl9pPr marL="3886200" indent="-228600" defTabSz="4572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Calibri"/>
                  <a:ea typeface="MS PGothic"/>
                </a:defRPr>
              </a:lvl9pPr>
            </a:lstStyle>
            <a:p>
              <a:pPr>
                <a:defRPr/>
              </a:pPr>
              <a:r>
                <a:rPr lang="en-US" sz="1200">
                  <a:solidFill>
                    <a:srgbClr val="4B4B4B"/>
                  </a:solidFill>
                  <a:latin typeface="Arial"/>
                  <a:cs typeface="Arial"/>
                </a:rPr>
                <a:t>This project has received funding from the H2020 </a:t>
              </a:r>
              <a:endParaRPr/>
            </a:p>
            <a:p>
              <a:pPr>
                <a:defRPr/>
              </a:pPr>
              <a:r>
                <a:rPr lang="en-US" sz="1200">
                  <a:solidFill>
                    <a:srgbClr val="4B4B4B"/>
                  </a:solidFill>
                  <a:latin typeface="Arial"/>
                  <a:cs typeface="Arial"/>
                </a:rPr>
                <a:t>programme under Grant Agreement No. 820773</a:t>
              </a:r>
              <a:endParaRPr/>
            </a:p>
          </p:txBody>
        </p:sp>
        <p:pic>
          <p:nvPicPr>
            <p:cNvPr id="8" name="Imagen 11"/>
            <p:cNvPicPr>
              <a:picLocks noChangeAspect="1"/>
            </p:cNvPicPr>
            <p:nvPr userDrawn="1"/>
          </p:nvPicPr>
          <p:blipFill>
            <a:blip r:embed="rId2"/>
            <a:stretch/>
          </p:blipFill>
          <p:spPr bwMode="auto">
            <a:xfrm>
              <a:off x="3574967" y="6165850"/>
              <a:ext cx="671488" cy="457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ángulo 11"/>
          <p:cNvSpPr>
            <a:spLocks noChangeArrowheads="1"/>
          </p:cNvSpPr>
          <p:nvPr userDrawn="1"/>
        </p:nvSpPr>
        <p:spPr bwMode="auto">
          <a:xfrm>
            <a:off x="9142413" y="5853113"/>
            <a:ext cx="2189162" cy="3683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  <a:ea typeface="MS PGothic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  <a:ea typeface="MS PGothic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  <a:ea typeface="MS PGothic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  <a:ea typeface="MS PGothic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  <a:ea typeface="MS PGothic"/>
              </a:defRPr>
            </a:lvl5pPr>
            <a:lvl6pPr marL="2514600" indent="-228600" defTabSz="4572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MS PGothic"/>
              </a:defRPr>
            </a:lvl6pPr>
            <a:lvl7pPr marL="2971800" indent="-228600" defTabSz="4572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MS PGothic"/>
              </a:defRPr>
            </a:lvl7pPr>
            <a:lvl8pPr marL="3429000" indent="-228600" defTabSz="4572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MS PGothic"/>
              </a:defRPr>
            </a:lvl8pPr>
            <a:lvl9pPr marL="3886200" indent="-228600" defTabSz="4572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MS PGothic"/>
              </a:defRPr>
            </a:lvl9pPr>
          </a:lstStyle>
          <a:p>
            <a:pPr>
              <a:defRPr/>
            </a:pPr>
            <a:r>
              <a:rPr lang="es-ES" u="sng">
                <a:solidFill>
                  <a:srgbClr val="3F3F3F"/>
                </a:solidFill>
                <a:latin typeface="Open Sans"/>
                <a:cs typeface="Open Sans"/>
                <a:hlinkClick r:id="rId3" tooltip="http://bim4ren.eu/"/>
              </a:rPr>
              <a:t>http://bim4ren.eu</a:t>
            </a:r>
            <a:r>
              <a:rPr lang="es-ES" u="sng">
                <a:solidFill>
                  <a:srgbClr val="3F3F3F"/>
                </a:solidFill>
                <a:hlinkClick r:id="rId3" tooltip="http://bim4ren.eu/"/>
              </a:rPr>
              <a:t>/</a:t>
            </a:r>
            <a:endParaRPr lang="es-ES">
              <a:solidFill>
                <a:srgbClr val="3F3F3F"/>
              </a:solidFill>
            </a:endParaRPr>
          </a:p>
        </p:txBody>
      </p:sp>
      <p:sp>
        <p:nvSpPr>
          <p:cNvPr id="10" name="Rectángulo 12"/>
          <p:cNvSpPr>
            <a:spLocks noChangeArrowheads="1"/>
          </p:cNvSpPr>
          <p:nvPr userDrawn="1"/>
        </p:nvSpPr>
        <p:spPr bwMode="auto">
          <a:xfrm>
            <a:off x="10102849" y="6291263"/>
            <a:ext cx="1225550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  <a:ea typeface="MS PGothic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  <a:ea typeface="MS PGothic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  <a:ea typeface="MS PGothic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  <a:ea typeface="MS PGothic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  <a:ea typeface="MS PGothic"/>
              </a:defRPr>
            </a:lvl5pPr>
            <a:lvl6pPr marL="2514600" indent="-228600" defTabSz="4572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MS PGothic"/>
              </a:defRPr>
            </a:lvl6pPr>
            <a:lvl7pPr marL="2971800" indent="-228600" defTabSz="4572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MS PGothic"/>
              </a:defRPr>
            </a:lvl7pPr>
            <a:lvl8pPr marL="3429000" indent="-228600" defTabSz="4572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MS PGothic"/>
              </a:defRPr>
            </a:lvl8pPr>
            <a:lvl9pPr marL="3886200" indent="-228600" defTabSz="4572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MS PGothic"/>
              </a:defRPr>
            </a:lvl9pPr>
          </a:lstStyle>
          <a:p>
            <a:pPr>
              <a:defRPr/>
            </a:pPr>
            <a:r>
              <a:rPr lang="es-ES" sz="1600" b="1" u="sng">
                <a:solidFill>
                  <a:srgbClr val="3F3F3F"/>
                </a:solidFill>
                <a:latin typeface="Open Sans"/>
                <a:cs typeface="Open Sans"/>
                <a:hlinkClick r:id="rId4" tooltip="https://twitter.com/bim4ren"/>
              </a:rPr>
              <a:t>@bim4ren</a:t>
            </a:r>
            <a:endParaRPr lang="es-ES" sz="1600" b="1">
              <a:solidFill>
                <a:srgbClr val="3F3F3F"/>
              </a:solidFill>
              <a:latin typeface="Open Sans"/>
              <a:cs typeface="Open Sans"/>
            </a:endParaRPr>
          </a:p>
        </p:txBody>
      </p:sp>
      <p:pic>
        <p:nvPicPr>
          <p:cNvPr id="11" name="Imagen 13"/>
          <p:cNvPicPr>
            <a:picLocks noChangeAspect="1" noChangeArrowheads="1"/>
          </p:cNvPicPr>
          <p:nvPr userDrawn="1"/>
        </p:nvPicPr>
        <p:blipFill>
          <a:blip r:embed="rId5"/>
          <a:stretch/>
        </p:blipFill>
        <p:spPr bwMode="auto">
          <a:xfrm>
            <a:off x="9772650" y="6278563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/>
          <p:cNvPicPr>
            <a:picLocks noChangeAspect="1" noChangeArrowheads="1"/>
          </p:cNvPicPr>
          <p:nvPr userDrawn="1"/>
        </p:nvPicPr>
        <p:blipFill>
          <a:blip r:embed="rId6"/>
          <a:stretch/>
        </p:blipFill>
        <p:spPr bwMode="auto">
          <a:xfrm>
            <a:off x="3255963" y="153988"/>
            <a:ext cx="5657850" cy="241458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ítulo 1"/>
          <p:cNvSpPr>
            <a:spLocks noGrp="1"/>
          </p:cNvSpPr>
          <p:nvPr>
            <p:ph type="ctrTitle"/>
          </p:nvPr>
        </p:nvSpPr>
        <p:spPr bwMode="auto">
          <a:xfrm>
            <a:off x="3672115" y="2805214"/>
            <a:ext cx="4847772" cy="2414575"/>
          </a:xfrm>
          <a:prstGeom prst="rect">
            <a:avLst/>
          </a:prstGeom>
        </p:spPr>
        <p:txBody>
          <a:bodyPr/>
          <a:lstStyle>
            <a:lvl1pPr algn="ctr">
              <a:defRPr sz="44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2_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459E96C-B2A6-4FEF-BAD5-C8223CBFE330}" type="datetimeFigureOut">
              <a:rPr lang="fr-FR">
                <a:solidFill>
                  <a:srgbClr val="3F3F3F">
                    <a:tint val="75000"/>
                  </a:srgbClr>
                </a:solidFill>
              </a:rPr>
              <a:t>15/06/2021</a:t>
            </a:fld>
            <a:endParaRPr lang="fr-FR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F6DEA26-5E01-4709-B425-CD0FD9DBE26D}" type="slidenum">
              <a:rPr lang="fr-FR">
                <a:solidFill>
                  <a:srgbClr val="3F3F3F">
                    <a:tint val="75000"/>
                  </a:srgbClr>
                </a:solidFill>
              </a:rPr>
              <a:t>‹N°›</a:t>
            </a:fld>
            <a:endParaRPr lang="fr-FR">
              <a:solidFill>
                <a:srgbClr val="3F3F3F">
                  <a:tint val="75000"/>
                </a:srgbClr>
              </a:solidFill>
            </a:endParaRPr>
          </a:p>
        </p:txBody>
      </p:sp>
      <p:pic>
        <p:nvPicPr>
          <p:cNvPr id="8" name="Image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115883" y="107941"/>
            <a:ext cx="2076117" cy="784767"/>
          </a:xfrm>
          <a:prstGeom prst="rect">
            <a:avLst/>
          </a:prstGeom>
        </p:spPr>
      </p:pic>
      <p:sp>
        <p:nvSpPr>
          <p:cNvPr id="9" name="Titre 7"/>
          <p:cNvSpPr>
            <a:spLocks noGrp="1"/>
          </p:cNvSpPr>
          <p:nvPr>
            <p:ph type="title"/>
          </p:nvPr>
        </p:nvSpPr>
        <p:spPr bwMode="auto">
          <a:xfrm>
            <a:off x="479394" y="365126"/>
            <a:ext cx="9636489" cy="1055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FBA919"/>
                </a:solidFill>
                <a:latin typeface="Cambria"/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cxnSp>
        <p:nvCxnSpPr>
          <p:cNvPr id="10" name="Connecteur droit 13"/>
          <p:cNvCxnSpPr>
            <a:cxnSpLocks/>
          </p:cNvCxnSpPr>
          <p:nvPr userDrawn="1"/>
        </p:nvCxnSpPr>
        <p:spPr bwMode="auto">
          <a:xfrm>
            <a:off x="0" y="1420289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n 2"/>
          <p:cNvPicPr>
            <a:picLocks noChangeAspect="1" noChangeArrowheads="1"/>
          </p:cNvPicPr>
          <p:nvPr userDrawn="1"/>
        </p:nvPicPr>
        <p:blipFill>
          <a:blip r:embed="rId6"/>
          <a:srcRect r="2650"/>
          <a:stretch/>
        </p:blipFill>
        <p:spPr bwMode="auto">
          <a:xfrm>
            <a:off x="3175" y="0"/>
            <a:ext cx="12188825" cy="68754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arcador de pie de página 7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s-ES"/>
              <a:t>Presentation title  + Location + Date</a:t>
            </a:r>
            <a:endParaRPr/>
          </a:p>
        </p:txBody>
      </p:sp>
      <p:sp>
        <p:nvSpPr>
          <p:cNvPr id="6" name="Marcador de número de diapositiva 8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AF8CEDB-876A-41C5-9D48-A5C09EAC348F}" type="slidenum">
              <a:rPr lang="es-ES"/>
              <a:t>‹N°›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dt="0"/>
  <p:txStyles>
    <p:titleStyle>
      <a:lvl1pPr algn="l" defTabSz="457200">
        <a:spcBef>
          <a:spcPts val="0"/>
        </a:spcBef>
        <a:spcAft>
          <a:spcPts val="0"/>
        </a:spcAft>
        <a:defRPr sz="4000">
          <a:solidFill>
            <a:schemeClr val="tx1"/>
          </a:solidFill>
          <a:latin typeface="Helvetica"/>
          <a:ea typeface="MS PGothic"/>
          <a:cs typeface="Helvetica"/>
        </a:defRPr>
      </a:lvl1pPr>
      <a:lvl2pPr algn="l" defTabSz="457200">
        <a:spcBef>
          <a:spcPts val="0"/>
        </a:spcBef>
        <a:spcAft>
          <a:spcPts val="0"/>
        </a:spcAft>
        <a:defRPr sz="4000">
          <a:solidFill>
            <a:schemeClr val="tx1"/>
          </a:solidFill>
          <a:latin typeface="Helvetica"/>
          <a:ea typeface="MS PGothic"/>
          <a:cs typeface="Helvetica"/>
        </a:defRPr>
      </a:lvl2pPr>
      <a:lvl3pPr algn="l" defTabSz="457200">
        <a:spcBef>
          <a:spcPts val="0"/>
        </a:spcBef>
        <a:spcAft>
          <a:spcPts val="0"/>
        </a:spcAft>
        <a:defRPr sz="4000">
          <a:solidFill>
            <a:schemeClr val="tx1"/>
          </a:solidFill>
          <a:latin typeface="Helvetica"/>
          <a:ea typeface="MS PGothic"/>
          <a:cs typeface="Helvetica"/>
        </a:defRPr>
      </a:lvl3pPr>
      <a:lvl4pPr algn="l" defTabSz="457200">
        <a:spcBef>
          <a:spcPts val="0"/>
        </a:spcBef>
        <a:spcAft>
          <a:spcPts val="0"/>
        </a:spcAft>
        <a:defRPr sz="4000">
          <a:solidFill>
            <a:schemeClr val="tx1"/>
          </a:solidFill>
          <a:latin typeface="Helvetica"/>
          <a:ea typeface="MS PGothic"/>
          <a:cs typeface="Helvetica"/>
        </a:defRPr>
      </a:lvl4pPr>
      <a:lvl5pPr algn="l" defTabSz="457200">
        <a:spcBef>
          <a:spcPts val="0"/>
        </a:spcBef>
        <a:spcAft>
          <a:spcPts val="0"/>
        </a:spcAft>
        <a:defRPr sz="4000">
          <a:solidFill>
            <a:schemeClr val="tx1"/>
          </a:solidFill>
          <a:latin typeface="Helvetica"/>
          <a:ea typeface="MS PGothic"/>
          <a:cs typeface="Helvetica"/>
        </a:defRPr>
      </a:lvl5pPr>
      <a:lvl6pPr marL="457200" algn="ctr" defTabSz="45720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"/>
          <a:ea typeface="MS PGothic"/>
        </a:defRPr>
      </a:lvl6pPr>
      <a:lvl7pPr marL="914400" algn="ctr" defTabSz="45720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"/>
          <a:ea typeface="MS PGothic"/>
        </a:defRPr>
      </a:lvl7pPr>
      <a:lvl8pPr marL="1371600" algn="ctr" defTabSz="45720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"/>
          <a:ea typeface="MS PGothic"/>
        </a:defRPr>
      </a:lvl8pPr>
      <a:lvl9pPr marL="1828800" algn="ctr" defTabSz="457200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"/>
          <a:ea typeface="MS PGothic"/>
        </a:defRPr>
      </a:lvl9pPr>
    </p:titleStyle>
    <p:bodyStyle>
      <a:lvl1pPr marL="342900" indent="-342900" algn="l" defTabSz="457200">
        <a:spcBef>
          <a:spcPts val="0"/>
        </a:spcBef>
        <a:spcAft>
          <a:spcPts val="0"/>
        </a:spcAft>
        <a:buFont typeface="Arial"/>
        <a:buChar char="•"/>
        <a:defRPr sz="3200">
          <a:solidFill>
            <a:schemeClr val="tx1"/>
          </a:solidFill>
          <a:latin typeface="+mn-lt"/>
          <a:ea typeface="MS PGothic"/>
          <a:cs typeface="+mn-cs"/>
        </a:defRPr>
      </a:lvl1pPr>
      <a:lvl2pPr marL="742950" indent="-285750" algn="l" defTabSz="457200">
        <a:spcBef>
          <a:spcPts val="0"/>
        </a:spcBef>
        <a:spcAft>
          <a:spcPts val="0"/>
        </a:spcAft>
        <a:buFont typeface="Arial"/>
        <a:buChar char="–"/>
        <a:defRPr sz="2800">
          <a:solidFill>
            <a:schemeClr val="tx1"/>
          </a:solidFill>
          <a:latin typeface="+mn-lt"/>
          <a:ea typeface="MS PGothic"/>
          <a:cs typeface="+mn-cs"/>
        </a:defRPr>
      </a:lvl2pPr>
      <a:lvl3pPr marL="1143000" indent="-228600" algn="l" defTabSz="457200">
        <a:spcBef>
          <a:spcPts val="0"/>
        </a:spcBef>
        <a:spcAft>
          <a:spcPts val="0"/>
        </a:spcAft>
        <a:buFont typeface="Arial"/>
        <a:buChar char="•"/>
        <a:defRPr sz="2400">
          <a:solidFill>
            <a:schemeClr val="tx1"/>
          </a:solidFill>
          <a:latin typeface="+mn-lt"/>
          <a:ea typeface="MS PGothic"/>
          <a:cs typeface="+mn-cs"/>
        </a:defRPr>
      </a:lvl3pPr>
      <a:lvl4pPr marL="1600200" indent="-228600" algn="l" defTabSz="457200">
        <a:spcBef>
          <a:spcPts val="0"/>
        </a:spcBef>
        <a:spcAft>
          <a:spcPts val="0"/>
        </a:spcAft>
        <a:buFont typeface="Arial"/>
        <a:buChar char="–"/>
        <a:defRPr sz="2000">
          <a:solidFill>
            <a:schemeClr val="tx1"/>
          </a:solidFill>
          <a:latin typeface="+mn-lt"/>
          <a:ea typeface="MS PGothic"/>
          <a:cs typeface="+mn-cs"/>
        </a:defRPr>
      </a:lvl4pPr>
      <a:lvl5pPr marL="2057400" indent="-228600" algn="l" defTabSz="457200">
        <a:spcBef>
          <a:spcPts val="0"/>
        </a:spcBef>
        <a:spcAft>
          <a:spcPts val="0"/>
        </a:spcAft>
        <a:buFont typeface="Arial"/>
        <a:buChar char="»"/>
        <a:defRPr sz="2000">
          <a:solidFill>
            <a:schemeClr val="tx1"/>
          </a:solidFill>
          <a:latin typeface="+mn-lt"/>
          <a:ea typeface="MS PGothic"/>
          <a:cs typeface="+mn-cs"/>
        </a:defRPr>
      </a:lvl5pPr>
      <a:lvl6pPr marL="25146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08B1697-7692-417A-9FC1-0C9B27118194}" type="datetimeFigureOut">
              <a:rPr lang="fr-FR">
                <a:solidFill>
                  <a:srgbClr val="3F3F3F">
                    <a:tint val="75000"/>
                  </a:srgbClr>
                </a:solidFill>
              </a:rPr>
              <a:t>15/06/2021</a:t>
            </a:fld>
            <a:endParaRPr lang="fr-FR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ECA7078-9768-4852-946D-2749CFEA300C}" type="slidenum">
              <a:rPr lang="fr-FR">
                <a:solidFill>
                  <a:srgbClr val="3F3F3F">
                    <a:tint val="75000"/>
                  </a:srgbClr>
                </a:solidFill>
              </a:rPr>
              <a:t>‹N°›</a:t>
            </a:fld>
            <a:endParaRPr lang="fr-FR">
              <a:solidFill>
                <a:srgbClr val="3F3F3F">
                  <a:tint val="75000"/>
                </a:srgbClr>
              </a:solidFill>
            </a:endParaRPr>
          </a:p>
        </p:txBody>
      </p:sp>
      <p:pic>
        <p:nvPicPr>
          <p:cNvPr id="7" name="Image 7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0" y="-4763"/>
            <a:ext cx="12192000" cy="686276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2pPr>
      <a:lvl3pPr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3pPr>
      <a:lvl4pPr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4pPr>
      <a:lvl5pPr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5pPr>
      <a:lvl6pPr marL="457200"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6pPr>
      <a:lvl7pPr marL="914400"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7pPr>
      <a:lvl8pPr marL="1371600"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8pPr>
      <a:lvl9pPr marL="1828800"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9pPr>
    </p:titleStyle>
    <p:bodyStyle>
      <a:lvl1pPr marL="228600" indent="-228600" algn="l">
        <a:lnSpc>
          <a:spcPct val="90000"/>
        </a:lnSpc>
        <a:spcBef>
          <a:spcPts val="1000"/>
        </a:spcBef>
        <a:spcAft>
          <a:spcPts val="0"/>
        </a:spcAft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>
        <a:lnSpc>
          <a:spcPct val="90000"/>
        </a:lnSpc>
        <a:spcBef>
          <a:spcPts val="500"/>
        </a:spcBef>
        <a:spcAft>
          <a:spcPts val="0"/>
        </a:spcAft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>
        <a:lnSpc>
          <a:spcPct val="90000"/>
        </a:lnSpc>
        <a:spcBef>
          <a:spcPts val="500"/>
        </a:spcBef>
        <a:spcAft>
          <a:spcPts val="0"/>
        </a:spcAft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>
        <a:lnSpc>
          <a:spcPct val="90000"/>
        </a:lnSpc>
        <a:spcBef>
          <a:spcPts val="500"/>
        </a:spcBef>
        <a:spcAft>
          <a:spcPts val="0"/>
        </a:spcAft>
        <a:buFont typeface="Arial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>
        <a:lnSpc>
          <a:spcPct val="90000"/>
        </a:lnSpc>
        <a:spcBef>
          <a:spcPts val="500"/>
        </a:spcBef>
        <a:spcAft>
          <a:spcPts val="0"/>
        </a:spcAft>
        <a:buFont typeface="Arial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s.bim4ren.eu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jpg"/><Relationship Id="rId1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ubtitle 4"/>
          <p:cNvSpPr>
            <a:spLocks noGrp="1"/>
          </p:cNvSpPr>
          <p:nvPr>
            <p:ph type="subTitle" idx="1"/>
          </p:nvPr>
        </p:nvSpPr>
        <p:spPr bwMode="auto">
          <a:xfrm>
            <a:off x="1110506" y="2561801"/>
            <a:ext cx="9970987" cy="140246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0000"/>
              </a:lnSpc>
              <a:defRPr/>
            </a:pPr>
            <a:r>
              <a:rPr lang="fr-FR" sz="14000" b="1" dirty="0" err="1">
                <a:solidFill>
                  <a:srgbClr val="3F3F3F"/>
                </a:solidFill>
                <a:latin typeface="Trebuchet MS"/>
              </a:rPr>
              <a:t>Using</a:t>
            </a:r>
            <a:r>
              <a:rPr lang="fr-FR" sz="14000" b="1" dirty="0">
                <a:solidFill>
                  <a:srgbClr val="3F3F3F"/>
                </a:solidFill>
                <a:latin typeface="Trebuchet MS"/>
              </a:rPr>
              <a:t> BIM for Energy-Efficient </a:t>
            </a:r>
            <a:r>
              <a:rPr lang="fr-FR" sz="14000" b="1" dirty="0" err="1">
                <a:solidFill>
                  <a:srgbClr val="3F3F3F"/>
                </a:solidFill>
                <a:latin typeface="Trebuchet MS"/>
              </a:rPr>
              <a:t>Renovation</a:t>
            </a:r>
            <a:endParaRPr dirty="0"/>
          </a:p>
          <a:p>
            <a:pPr>
              <a:lnSpc>
                <a:spcPct val="110000"/>
              </a:lnSpc>
              <a:defRPr/>
            </a:pPr>
            <a:endParaRPr lang="en-US" sz="14000" b="1" dirty="0">
              <a:solidFill>
                <a:srgbClr val="3F3F3F"/>
              </a:solidFill>
              <a:latin typeface="Trebuchet MS"/>
            </a:endParaRPr>
          </a:p>
          <a:p>
            <a:pPr>
              <a:lnSpc>
                <a:spcPct val="110000"/>
              </a:lnSpc>
              <a:defRPr/>
            </a:pPr>
            <a:r>
              <a:rPr lang="de-DE" sz="9600" dirty="0">
                <a:solidFill>
                  <a:srgbClr val="3F3F3F"/>
                </a:solidFill>
                <a:latin typeface="Trebuchet MS"/>
              </a:rPr>
              <a:t>Pierre </a:t>
            </a:r>
            <a:r>
              <a:rPr lang="de-DE" sz="9600" dirty="0" err="1">
                <a:solidFill>
                  <a:srgbClr val="3F3F3F"/>
                </a:solidFill>
                <a:latin typeface="Trebuchet MS"/>
              </a:rPr>
              <a:t>Bourreau</a:t>
            </a:r>
            <a:r>
              <a:rPr lang="de-DE" sz="9600" dirty="0">
                <a:solidFill>
                  <a:srgbClr val="3F3F3F"/>
                </a:solidFill>
                <a:latin typeface="Trebuchet MS"/>
              </a:rPr>
              <a:t> – </a:t>
            </a:r>
            <a:r>
              <a:rPr lang="de-DE" sz="9600" dirty="0" err="1">
                <a:solidFill>
                  <a:srgbClr val="3F3F3F"/>
                </a:solidFill>
                <a:latin typeface="Trebuchet MS"/>
              </a:rPr>
              <a:t>Nobatek</a:t>
            </a:r>
            <a:r>
              <a:rPr lang="de-DE" sz="9600" dirty="0">
                <a:solidFill>
                  <a:srgbClr val="3F3F3F"/>
                </a:solidFill>
                <a:latin typeface="Trebuchet MS"/>
              </a:rPr>
              <a:t>/INEF4</a:t>
            </a:r>
          </a:p>
          <a:p>
            <a:pPr>
              <a:lnSpc>
                <a:spcPct val="110000"/>
              </a:lnSpc>
              <a:defRPr/>
            </a:pPr>
            <a:endParaRPr lang="de-DE" sz="9600" dirty="0">
              <a:solidFill>
                <a:srgbClr val="3F3F3F"/>
              </a:solidFill>
              <a:latin typeface="Trebuchet MS"/>
            </a:endParaRPr>
          </a:p>
          <a:p>
            <a:pPr>
              <a:lnSpc>
                <a:spcPct val="110000"/>
              </a:lnSpc>
              <a:defRPr/>
            </a:pPr>
            <a:r>
              <a:rPr lang="de-DE" sz="9600" dirty="0">
                <a:solidFill>
                  <a:srgbClr val="3F3F3F"/>
                </a:solidFill>
                <a:latin typeface="Trebuchet MS"/>
              </a:rPr>
              <a:t>Nathalie </a:t>
            </a:r>
            <a:r>
              <a:rPr lang="de-DE" sz="9600" dirty="0" err="1">
                <a:solidFill>
                  <a:srgbClr val="3F3F3F"/>
                </a:solidFill>
                <a:latin typeface="Trebuchet MS"/>
              </a:rPr>
              <a:t>Charbel</a:t>
            </a:r>
            <a:r>
              <a:rPr lang="de-DE" sz="9600" dirty="0">
                <a:solidFill>
                  <a:srgbClr val="3F3F3F"/>
                </a:solidFill>
                <a:latin typeface="Trebuchet MS"/>
              </a:rPr>
              <a:t> (</a:t>
            </a:r>
            <a:r>
              <a:rPr lang="de-DE" sz="9600" dirty="0" err="1">
                <a:solidFill>
                  <a:srgbClr val="3F3F3F"/>
                </a:solidFill>
                <a:latin typeface="Trebuchet MS"/>
              </a:rPr>
              <a:t>Nobatek</a:t>
            </a:r>
            <a:r>
              <a:rPr lang="de-DE" sz="9600" dirty="0">
                <a:solidFill>
                  <a:srgbClr val="3F3F3F"/>
                </a:solidFill>
                <a:latin typeface="Trebuchet MS"/>
              </a:rPr>
              <a:t>/INEF4) – Madhumitha Senthilvel (RWTH) – Jakob Beetz (RWTH) – Nicolas Bus (CSTB) – Michel Böhms (TNO) – Jyrki Oraskari (RWTH)…</a:t>
            </a:r>
            <a:endParaRPr lang="de-DE" dirty="0"/>
          </a:p>
          <a:p>
            <a:pPr>
              <a:defRPr/>
            </a:pPr>
            <a:endParaRPr lang="en-US" dirty="0">
              <a:latin typeface="Trebuchet M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E5DE07-CDE5-4D4A-BA15-1E64E90BF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512" y="5949280"/>
            <a:ext cx="1343472" cy="6398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47243C0-1EA8-4C60-BA94-B2770086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Deeper</a:t>
            </a:r>
            <a:r>
              <a:rPr lang="fr-FR" dirty="0"/>
              <a:t> </a:t>
            </a:r>
            <a:r>
              <a:rPr lang="fr-FR" dirty="0" err="1"/>
              <a:t>view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DC5E34-333E-4193-AFC4-157E60CAE3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B6EEE7-853A-4C71-9B08-914F6E0A66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10</a:t>
            </a:fld>
            <a:endParaRPr lang="es-E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6D58200-FB93-44A6-9DF5-38BE49B7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698595"/>
            <a:ext cx="1460810" cy="146081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0FFC59B-7A6A-431B-899E-A1B3AC698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28" y="3429000"/>
            <a:ext cx="776868" cy="11299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A873C46-2008-492F-A530-91BED5B20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379" y="2932776"/>
            <a:ext cx="713679" cy="779977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F4088109-C7D5-492C-9651-422147F81ACD}"/>
              </a:ext>
            </a:extLst>
          </p:cNvPr>
          <p:cNvSpPr/>
          <p:nvPr/>
        </p:nvSpPr>
        <p:spPr>
          <a:xfrm>
            <a:off x="2013260" y="3205975"/>
            <a:ext cx="1811608" cy="4460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925F33A-1FCA-4117-ACF8-E2091EB29799}"/>
              </a:ext>
            </a:extLst>
          </p:cNvPr>
          <p:cNvSpPr txBox="1"/>
          <p:nvPr/>
        </p:nvSpPr>
        <p:spPr>
          <a:xfrm>
            <a:off x="4014439" y="3793940"/>
            <a:ext cx="903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/>
              <a:t>ifcOwl</a:t>
            </a:r>
            <a:endParaRPr lang="en-GB" b="1" dirty="0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92F443A8-A47B-4E76-92B3-A9FE40C03AB0}"/>
              </a:ext>
            </a:extLst>
          </p:cNvPr>
          <p:cNvSpPr/>
          <p:nvPr/>
        </p:nvSpPr>
        <p:spPr>
          <a:xfrm rot="8047901">
            <a:off x="4652298" y="2336914"/>
            <a:ext cx="1461797" cy="4460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B8E45FA-D2E5-4272-886F-DFDE124E68BF}"/>
              </a:ext>
            </a:extLst>
          </p:cNvPr>
          <p:cNvSpPr/>
          <p:nvPr/>
        </p:nvSpPr>
        <p:spPr>
          <a:xfrm>
            <a:off x="2600555" y="3186466"/>
            <a:ext cx="480896" cy="44604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  <a:endParaRPr lang="en-GB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A26947C-3A1E-4A48-B11C-1F205F9F9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569" y="3260435"/>
            <a:ext cx="903578" cy="62144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049EB8B-222C-4204-81D0-BEB0A9E349A3}"/>
              </a:ext>
            </a:extLst>
          </p:cNvPr>
          <p:cNvSpPr txBox="1"/>
          <p:nvPr/>
        </p:nvSpPr>
        <p:spPr>
          <a:xfrm>
            <a:off x="3824868" y="4862778"/>
            <a:ext cx="121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BIM4Ren DM</a:t>
            </a:r>
            <a:endParaRPr lang="en-GB" b="1" dirty="0"/>
          </a:p>
        </p:txBody>
      </p:sp>
      <p:sp>
        <p:nvSpPr>
          <p:cNvPr id="15" name="Flèche : courbe vers la droite 14">
            <a:extLst>
              <a:ext uri="{FF2B5EF4-FFF2-40B4-BE49-F238E27FC236}">
                <a16:creationId xmlns:a16="http://schemas.microsoft.com/office/drawing/2014/main" id="{4CB0C1CA-8C08-4672-BB1C-275DA0BDF01D}"/>
              </a:ext>
            </a:extLst>
          </p:cNvPr>
          <p:cNvSpPr/>
          <p:nvPr/>
        </p:nvSpPr>
        <p:spPr>
          <a:xfrm>
            <a:off x="3081451" y="3602143"/>
            <a:ext cx="964117" cy="1913693"/>
          </a:xfrm>
          <a:prstGeom prst="curved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2DDD0502-FA9D-46D1-8679-A30B72CE1A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751" y="1023007"/>
            <a:ext cx="842441" cy="980813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5ADA1141-457C-4E18-B056-659F628BE6F1}"/>
              </a:ext>
            </a:extLst>
          </p:cNvPr>
          <p:cNvSpPr txBox="1"/>
          <p:nvPr/>
        </p:nvSpPr>
        <p:spPr>
          <a:xfrm>
            <a:off x="6765740" y="1210583"/>
            <a:ext cx="1338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Catalogue</a:t>
            </a:r>
            <a:endParaRPr lang="en-GB" b="1" dirty="0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0474C690-E8A3-4F51-AEB3-253CE4B9F74A}"/>
              </a:ext>
            </a:extLst>
          </p:cNvPr>
          <p:cNvSpPr/>
          <p:nvPr/>
        </p:nvSpPr>
        <p:spPr>
          <a:xfrm>
            <a:off x="4996735" y="5060637"/>
            <a:ext cx="1811608" cy="4460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5E36E77-48E9-4312-AE17-8B151D1A2847}"/>
              </a:ext>
            </a:extLst>
          </p:cNvPr>
          <p:cNvSpPr txBox="1"/>
          <p:nvPr/>
        </p:nvSpPr>
        <p:spPr>
          <a:xfrm>
            <a:off x="6582937" y="5081490"/>
            <a:ext cx="1404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SHACL Checker</a:t>
            </a:r>
            <a:endParaRPr lang="en-GB" b="1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3D42DB9-78D1-4D9A-8FEC-F16AFF274602}"/>
              </a:ext>
            </a:extLst>
          </p:cNvPr>
          <p:cNvSpPr txBox="1"/>
          <p:nvPr/>
        </p:nvSpPr>
        <p:spPr>
          <a:xfrm>
            <a:off x="8361061" y="1574532"/>
            <a:ext cx="3917855" cy="41549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Conversion SPF to </a:t>
            </a:r>
            <a:r>
              <a:rPr lang="fr-FR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ifcOwl</a:t>
            </a: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fr-FR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loading</a:t>
            </a: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 to a triple store</a:t>
            </a:r>
          </a:p>
          <a:p>
            <a:pPr marL="342900" indent="-342900">
              <a:buAutoNum type="arabicPeriod"/>
            </a:pPr>
            <a:endParaRPr lang="fr-FR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AutoNum type="arabicPeriod"/>
            </a:pPr>
            <a:r>
              <a:rPr lang="fr-FR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Alignment</a:t>
            </a: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with</a:t>
            </a: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 BIM4Ren data model</a:t>
            </a:r>
          </a:p>
          <a:p>
            <a:pPr marL="342900" indent="-342900">
              <a:buAutoNum type="arabicPeriod"/>
            </a:pPr>
            <a:endParaRPr lang="fr-FR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AutoNum type="arabicPeriod"/>
            </a:pPr>
            <a:r>
              <a:rPr lang="fr-FR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Enrichment</a:t>
            </a: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from</a:t>
            </a: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 a LD catalogue</a:t>
            </a:r>
          </a:p>
          <a:p>
            <a:pPr marL="342900" indent="-342900">
              <a:buAutoNum type="arabicPeriod"/>
            </a:pPr>
            <a:endParaRPr lang="fr-FR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AutoNum type="arabicPeriod"/>
            </a:pP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Checking information on </a:t>
            </a:r>
            <a:r>
              <a:rPr lang="fr-FR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models</a:t>
            </a:r>
            <a:endParaRPr lang="en-GB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293B37E-D2B4-4206-89C6-3E310FD31B36}"/>
              </a:ext>
            </a:extLst>
          </p:cNvPr>
          <p:cNvSpPr/>
          <p:nvPr/>
        </p:nvSpPr>
        <p:spPr>
          <a:xfrm>
            <a:off x="5703927" y="5007715"/>
            <a:ext cx="480896" cy="44604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  <a:endParaRPr lang="en-GB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55924E-BC67-4D10-93AB-C86B57E33CDD}"/>
              </a:ext>
            </a:extLst>
          </p:cNvPr>
          <p:cNvSpPr/>
          <p:nvPr/>
        </p:nvSpPr>
        <p:spPr>
          <a:xfrm>
            <a:off x="5192668" y="2319065"/>
            <a:ext cx="480896" cy="44604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  <a:endParaRPr lang="en-GB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CB47E4C-BC87-48D6-8224-D0B29901E510}"/>
              </a:ext>
            </a:extLst>
          </p:cNvPr>
          <p:cNvSpPr/>
          <p:nvPr/>
        </p:nvSpPr>
        <p:spPr>
          <a:xfrm>
            <a:off x="2895872" y="4285499"/>
            <a:ext cx="480896" cy="44604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35F23454-5BD3-4B41-A6BE-4E3181E1F1AD}"/>
              </a:ext>
            </a:extLst>
          </p:cNvPr>
          <p:cNvSpPr/>
          <p:nvPr/>
        </p:nvSpPr>
        <p:spPr>
          <a:xfrm>
            <a:off x="8280772" y="1614448"/>
            <a:ext cx="480896" cy="44604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  <a:endParaRPr lang="en-GB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5AB0793-A288-4395-B5B1-2CD0C3E01133}"/>
              </a:ext>
            </a:extLst>
          </p:cNvPr>
          <p:cNvSpPr/>
          <p:nvPr/>
        </p:nvSpPr>
        <p:spPr>
          <a:xfrm>
            <a:off x="8285672" y="2698595"/>
            <a:ext cx="480896" cy="44604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DC6B3AF0-D03F-4469-BBD5-7F59D0DF843A}"/>
              </a:ext>
            </a:extLst>
          </p:cNvPr>
          <p:cNvSpPr/>
          <p:nvPr/>
        </p:nvSpPr>
        <p:spPr>
          <a:xfrm>
            <a:off x="8280772" y="3784072"/>
            <a:ext cx="480896" cy="44604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  <a:endParaRPr lang="en-GB" dirty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694B9B60-FF0A-41AA-9718-B55B8CC8CD66}"/>
              </a:ext>
            </a:extLst>
          </p:cNvPr>
          <p:cNvSpPr/>
          <p:nvPr/>
        </p:nvSpPr>
        <p:spPr>
          <a:xfrm>
            <a:off x="8280772" y="4869549"/>
            <a:ext cx="480896" cy="44604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1972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477AC-39BF-45A6-8AB4-BCF5E8D9F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The BIM4Ren data model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4905B9E-A38F-4D5C-87DF-9527C833BC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8BCE146-5C3A-443A-A842-573FA060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ED2A87-C048-41E7-94FF-A9D2E90A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F14BE5-317E-4651-A1CA-0BD741C1F6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49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35ABE218-CE01-45F5-8375-9CBF3994A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450" y="2188115"/>
            <a:ext cx="11113078" cy="286764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sz="2400" dirty="0"/>
              <a:t>Need to model </a:t>
            </a:r>
            <a:r>
              <a:rPr lang="fr-FR" sz="2400" b="1" dirty="0" err="1"/>
              <a:t>uncertainty</a:t>
            </a:r>
            <a:endParaRPr lang="fr-FR" sz="2400" b="1" dirty="0"/>
          </a:p>
          <a:p>
            <a:pPr marL="971550" lvl="1" indent="-514350" algn="l">
              <a:buFont typeface="Arial" panose="020B0604020202020204" pitchFamily="34" charset="0"/>
              <a:buChar char="•"/>
            </a:pPr>
            <a:r>
              <a:rPr lang="fr-FR" sz="2400" dirty="0"/>
              <a:t>‘the composition of the </a:t>
            </a:r>
            <a:r>
              <a:rPr lang="fr-FR" sz="2400" dirty="0" err="1"/>
              <a:t>external</a:t>
            </a:r>
            <a:r>
              <a:rPr lang="fr-FR" sz="2400" dirty="0"/>
              <a:t> </a:t>
            </a:r>
            <a:r>
              <a:rPr lang="fr-FR" sz="2400" dirty="0" err="1"/>
              <a:t>wall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b="1" dirty="0" err="1"/>
              <a:t>certainly</a:t>
            </a:r>
            <a:r>
              <a:rPr lang="fr-FR" sz="2400" b="1" dirty="0"/>
              <a:t> brick + </a:t>
            </a:r>
            <a:r>
              <a:rPr lang="fr-FR" sz="2400" b="1" dirty="0" err="1"/>
              <a:t>Xcm</a:t>
            </a:r>
            <a:r>
              <a:rPr lang="fr-FR" sz="2400" b="1" dirty="0"/>
              <a:t> of glass </a:t>
            </a:r>
            <a:r>
              <a:rPr lang="fr-FR" sz="2400" b="1" dirty="0" err="1"/>
              <a:t>wool</a:t>
            </a:r>
            <a:r>
              <a:rPr lang="fr-FR" sz="2400" dirty="0"/>
              <a:t>’</a:t>
            </a:r>
          </a:p>
          <a:p>
            <a:pPr marL="971550" lvl="1" indent="-514350" algn="l">
              <a:buFont typeface="Arial" panose="020B0604020202020204" pitchFamily="34" charset="0"/>
              <a:buChar char="•"/>
            </a:pPr>
            <a:r>
              <a:rPr lang="fr-FR" sz="2400" dirty="0"/>
              <a:t>The scan process has an </a:t>
            </a:r>
            <a:r>
              <a:rPr lang="fr-FR" sz="2400" b="1" dirty="0" err="1"/>
              <a:t>accuracy</a:t>
            </a:r>
            <a:r>
              <a:rPr lang="fr-FR" sz="2400" b="1" dirty="0"/>
              <a:t> of X</a:t>
            </a:r>
          </a:p>
          <a:p>
            <a:pPr marL="971550" lvl="1" indent="-514350" algn="l">
              <a:buFont typeface="Arial" panose="020B0604020202020204" pitchFamily="34" charset="0"/>
              <a:buChar char="•"/>
            </a:pPr>
            <a:endParaRPr lang="fr-FR" sz="2400" b="1" dirty="0"/>
          </a:p>
          <a:p>
            <a:pPr marL="514350" indent="-514350">
              <a:buFont typeface="+mj-lt"/>
              <a:buAutoNum type="arabicPeriod"/>
            </a:pPr>
            <a:r>
              <a:rPr lang="fr-FR" sz="2400" dirty="0"/>
              <a:t>Need for </a:t>
            </a:r>
            <a:r>
              <a:rPr lang="fr-FR" sz="2400" b="1" dirty="0" err="1"/>
              <a:t>modularity</a:t>
            </a:r>
            <a:endParaRPr lang="fr-FR" sz="2400" b="1" dirty="0"/>
          </a:p>
          <a:p>
            <a:pPr marL="971550" lvl="1" indent="-514350" algn="l">
              <a:buFont typeface="Arial" panose="020B0604020202020204" pitchFamily="34" charset="0"/>
              <a:buChar char="•"/>
            </a:pPr>
            <a:r>
              <a:rPr lang="fr-FR" sz="2400" dirty="0" err="1"/>
              <a:t>Different</a:t>
            </a:r>
            <a:r>
              <a:rPr lang="fr-FR" sz="2400" dirty="0"/>
              <a:t> type of </a:t>
            </a:r>
            <a:r>
              <a:rPr lang="fr-FR" sz="2400" dirty="0" err="1"/>
              <a:t>renovation</a:t>
            </a:r>
            <a:r>
              <a:rPr lang="fr-FR" sz="2400" dirty="0"/>
              <a:t>, </a:t>
            </a:r>
            <a:r>
              <a:rPr lang="fr-FR" sz="2400" dirty="0" err="1"/>
              <a:t>different</a:t>
            </a:r>
            <a:r>
              <a:rPr lang="fr-FR" sz="2400" dirty="0"/>
              <a:t> </a:t>
            </a:r>
            <a:r>
              <a:rPr lang="fr-FR" sz="2400" dirty="0" err="1"/>
              <a:t>depth</a:t>
            </a:r>
            <a:r>
              <a:rPr lang="fr-FR" sz="2400" dirty="0"/>
              <a:t> of </a:t>
            </a:r>
            <a:r>
              <a:rPr lang="fr-FR" sz="2400" dirty="0" err="1"/>
              <a:t>renovation</a:t>
            </a:r>
            <a:endParaRPr lang="fr-FR" sz="2400" dirty="0"/>
          </a:p>
          <a:p>
            <a:pPr marL="971550" lvl="1" indent="-514350" algn="l">
              <a:buFont typeface="Arial" panose="020B0604020202020204" pitchFamily="34" charset="0"/>
              <a:buChar char="•"/>
            </a:pPr>
            <a:r>
              <a:rPr lang="fr-FR" sz="2400" dirty="0" err="1"/>
              <a:t>Models</a:t>
            </a:r>
            <a:r>
              <a:rPr lang="fr-FR" sz="2400" dirty="0"/>
              <a:t> as simple as possible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47243C0-1EA8-4C60-BA94-B2770086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Goals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DC5E34-333E-4193-AFC4-157E60CAE3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B6EEE7-853A-4C71-9B08-914F6E0A66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12</a:t>
            </a:fld>
            <a:endParaRPr lang="es-ES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35F23454-5BD3-4B41-A6BE-4E3181E1F1AD}"/>
              </a:ext>
            </a:extLst>
          </p:cNvPr>
          <p:cNvSpPr/>
          <p:nvPr/>
        </p:nvSpPr>
        <p:spPr>
          <a:xfrm>
            <a:off x="556575" y="2194807"/>
            <a:ext cx="480896" cy="44604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  <a:endParaRPr lang="en-GB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5AB0793-A288-4395-B5B1-2CD0C3E01133}"/>
              </a:ext>
            </a:extLst>
          </p:cNvPr>
          <p:cNvSpPr/>
          <p:nvPr/>
        </p:nvSpPr>
        <p:spPr>
          <a:xfrm>
            <a:off x="552450" y="3663479"/>
            <a:ext cx="480896" cy="44604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385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47243C0-1EA8-4C60-BA94-B2770086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r>
              <a:rPr lang="fr-FR" dirty="0"/>
              <a:t> of the data model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DC5E34-333E-4193-AFC4-157E60CAE3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B6EEE7-853A-4C71-9B08-914F6E0A66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13</a:t>
            </a:fld>
            <a:endParaRPr lang="es-ES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B8B3E44-4E45-47D8-B736-A726A787A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379" y="1380744"/>
            <a:ext cx="7493621" cy="4135763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50AFCDAF-A1F5-4EF2-83FC-E361176FF598}"/>
              </a:ext>
            </a:extLst>
          </p:cNvPr>
          <p:cNvSpPr txBox="1">
            <a:spLocks/>
          </p:cNvSpPr>
          <p:nvPr/>
        </p:nvSpPr>
        <p:spPr bwMode="auto">
          <a:xfrm>
            <a:off x="0" y="1380744"/>
            <a:ext cx="4777833" cy="4796219"/>
          </a:xfrm>
          <a:prstGeom prst="rect">
            <a:avLst/>
          </a:prstGeom>
        </p:spPr>
        <p:txBody>
          <a:bodyPr/>
          <a:lstStyle>
            <a:lvl1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8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2pPr>
            <a:lvl3pPr marL="9144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3pPr>
            <a:lvl4pPr marL="13716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4pPr>
            <a:lvl5pPr marL="18288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5pPr>
            <a:lvl6pPr marL="22860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hlinkClick r:id="rId3"/>
              </a:rPr>
              <a:t>https://models.bim4ren.eu</a:t>
            </a:r>
            <a:endParaRPr lang="fr-FR" dirty="0"/>
          </a:p>
          <a:p>
            <a:r>
              <a:rPr lang="fr-FR" dirty="0" err="1"/>
              <a:t>Modularity</a:t>
            </a:r>
            <a:endParaRPr lang="fr-FR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dirty="0"/>
              <a:t>Independent ontologies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dirty="0"/>
              <a:t>3 </a:t>
            </a:r>
            <a:r>
              <a:rPr lang="fr-FR" dirty="0" err="1"/>
              <a:t>layers</a:t>
            </a:r>
            <a:r>
              <a:rPr lang="fr-FR" dirty="0"/>
              <a:t> (</a:t>
            </a:r>
            <a:r>
              <a:rPr lang="fr-FR" dirty="0" err="1"/>
              <a:t>quite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to IFC </a:t>
            </a:r>
            <a:r>
              <a:rPr lang="fr-FR" dirty="0" err="1"/>
              <a:t>layers</a:t>
            </a:r>
            <a:r>
              <a:rPr lang="fr-FR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dirty="0"/>
              <a:t>Design pattern </a:t>
            </a:r>
            <a:r>
              <a:rPr lang="fr-FR" dirty="0" err="1"/>
              <a:t>through</a:t>
            </a:r>
            <a:r>
              <a:rPr lang="fr-FR" dirty="0"/>
              <a:t> multiple </a:t>
            </a:r>
            <a:r>
              <a:rPr lang="fr-FR" dirty="0" err="1"/>
              <a:t>inheritance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1251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47243C0-1EA8-4C60-BA94-B2770086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Core</a:t>
            </a:r>
            <a:r>
              <a:rPr lang="fr-FR" dirty="0"/>
              <a:t> layer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DC5E34-333E-4193-AFC4-157E60CAE3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B6EEE7-853A-4C71-9B08-914F6E0A66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14</a:t>
            </a:fld>
            <a:endParaRPr lang="es-E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07F51B7-38E0-4BC6-BDDF-F97086A7043E}"/>
              </a:ext>
            </a:extLst>
          </p:cNvPr>
          <p:cNvSpPr txBox="1"/>
          <p:nvPr/>
        </p:nvSpPr>
        <p:spPr>
          <a:xfrm>
            <a:off x="552450" y="1257581"/>
            <a:ext cx="115212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 describe specific aspects of a building, and to attach elements in it according to some specific properties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BOT</a:t>
            </a:r>
            <a:r>
              <a:rPr lang="en-US" sz="2000" dirty="0"/>
              <a:t>: Structure of the building 									      </a:t>
            </a:r>
            <a:r>
              <a:rPr lang="en-US" sz="2000" b="1" u="sng" dirty="0">
                <a:solidFill>
                  <a:schemeClr val="tx2"/>
                </a:solidFill>
              </a:rPr>
              <a:t>Goal</a:t>
            </a:r>
            <a:r>
              <a:rPr lang="en-US" sz="2000" b="1" dirty="0">
                <a:solidFill>
                  <a:schemeClr val="tx2"/>
                </a:solidFill>
              </a:rPr>
              <a:t>: localize elements (‘spatially’)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SOT</a:t>
            </a:r>
            <a:r>
              <a:rPr lang="en-US" sz="2000" dirty="0"/>
              <a:t>: Systems/network topology (MEP…) 		     </a:t>
            </a:r>
            <a:r>
              <a:rPr lang="en-US" sz="2000" b="1" u="sng" dirty="0">
                <a:solidFill>
                  <a:schemeClr val="tx2"/>
                </a:solidFill>
              </a:rPr>
              <a:t>Goal</a:t>
            </a:r>
            <a:r>
              <a:rPr lang="en-US" sz="2000" b="1" dirty="0">
                <a:solidFill>
                  <a:schemeClr val="tx2"/>
                </a:solidFill>
              </a:rPr>
              <a:t>: what is the role of an element within the network?</a:t>
            </a:r>
          </a:p>
          <a:p>
            <a:pPr lvl="8"/>
            <a:r>
              <a:rPr lang="en-US" sz="2000" b="1" dirty="0">
                <a:solidFill>
                  <a:schemeClr val="tx2"/>
                </a:solidFill>
              </a:rPr>
              <a:t>			      To which elements is it directly connected?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Intervention</a:t>
            </a:r>
            <a:r>
              <a:rPr lang="en-US" sz="2000" dirty="0"/>
              <a:t>: History of intervention 			</a:t>
            </a:r>
            <a:r>
              <a:rPr lang="en-US" sz="2000" b="1" u="sng" dirty="0">
                <a:solidFill>
                  <a:schemeClr val="tx2"/>
                </a:solidFill>
              </a:rPr>
              <a:t>Goal</a:t>
            </a:r>
            <a:r>
              <a:rPr lang="en-US" sz="2000" b="1" dirty="0">
                <a:solidFill>
                  <a:schemeClr val="tx2"/>
                </a:solidFill>
              </a:rPr>
              <a:t>: keep trace of works performed (kind, criticality…)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Urban: </a:t>
            </a:r>
            <a:r>
              <a:rPr lang="en-US" sz="2000" dirty="0"/>
              <a:t>Elements from the urban context					</a:t>
            </a:r>
            <a:r>
              <a:rPr lang="en-US" sz="2000" b="1" u="sng" dirty="0">
                <a:solidFill>
                  <a:schemeClr val="tx2"/>
                </a:solidFill>
              </a:rPr>
              <a:t>Goal</a:t>
            </a:r>
            <a:r>
              <a:rPr lang="en-US" sz="2000" b="1" dirty="0">
                <a:solidFill>
                  <a:schemeClr val="tx2"/>
                </a:solidFill>
              </a:rPr>
              <a:t>: model external masks, noise, pollution…</a:t>
            </a:r>
            <a:endParaRPr lang="en-US" sz="2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3FAC101-8275-4398-8A3D-082D3A0D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4014774"/>
            <a:ext cx="10089754" cy="220237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F1D6026-BB02-4916-BF7B-A7D4BCEF0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3801637"/>
            <a:ext cx="2266950" cy="22574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29826B7-8C9B-4E17-9658-B409260DC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879" y="2685023"/>
            <a:ext cx="6668171" cy="1929934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165211C-210D-4ADE-B56B-60E9600EA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226" y="4016593"/>
            <a:ext cx="19145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47243C0-1EA8-4C60-BA94-B2770086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Product layer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DC5E34-333E-4193-AFC4-157E60CAE3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B6EEE7-853A-4C71-9B08-914F6E0A66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15</a:t>
            </a:fld>
            <a:endParaRPr lang="es-E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07F51B7-38E0-4BC6-BDDF-F97086A7043E}"/>
              </a:ext>
            </a:extLst>
          </p:cNvPr>
          <p:cNvSpPr txBox="1"/>
          <p:nvPr/>
        </p:nvSpPr>
        <p:spPr>
          <a:xfrm>
            <a:off x="479376" y="1222063"/>
            <a:ext cx="11521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 categorize building products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DistributionElements</a:t>
            </a:r>
            <a:r>
              <a:rPr lang="en-US" sz="2000" b="1" dirty="0"/>
              <a:t>							       </a:t>
            </a:r>
            <a:r>
              <a:rPr lang="en-US" sz="2000" b="1" u="sng" dirty="0">
                <a:solidFill>
                  <a:schemeClr val="tx2"/>
                </a:solidFill>
              </a:rPr>
              <a:t>Goal</a:t>
            </a:r>
            <a:r>
              <a:rPr lang="en-US" sz="2000" b="1" dirty="0">
                <a:solidFill>
                  <a:schemeClr val="tx2"/>
                </a:solidFill>
              </a:rPr>
              <a:t>: categories of products (distribution elements)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BuildingElements</a:t>
            </a:r>
            <a:r>
              <a:rPr lang="en-US" sz="2000" dirty="0"/>
              <a:t>: 									     </a:t>
            </a:r>
            <a:r>
              <a:rPr lang="en-US" sz="2000" b="1" u="sng" dirty="0">
                <a:solidFill>
                  <a:schemeClr val="tx2"/>
                </a:solidFill>
              </a:rPr>
              <a:t>Goal</a:t>
            </a:r>
            <a:r>
              <a:rPr lang="en-US" sz="2000" b="1" dirty="0">
                <a:solidFill>
                  <a:schemeClr val="tx2"/>
                </a:solidFill>
              </a:rPr>
              <a:t>: categories of products (building elements)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BuildingMaterials</a:t>
            </a:r>
            <a:r>
              <a:rPr lang="en-US" sz="2000" b="1" dirty="0"/>
              <a:t>										  </a:t>
            </a:r>
            <a:r>
              <a:rPr lang="en-US" sz="2000" b="1" u="sng" dirty="0">
                <a:solidFill>
                  <a:schemeClr val="tx2"/>
                </a:solidFill>
              </a:rPr>
              <a:t>Goal</a:t>
            </a:r>
            <a:r>
              <a:rPr lang="en-US" sz="2000" b="1" dirty="0">
                <a:solidFill>
                  <a:schemeClr val="tx2"/>
                </a:solidFill>
              </a:rPr>
              <a:t>: categories of materials (for LCA, BEM…)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E7FDD74-154A-40E0-84AC-5E6645D01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99" y="3068960"/>
            <a:ext cx="10188823" cy="22404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0177744-0257-4654-8BF1-0398AC18C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4329713"/>
            <a:ext cx="6180356" cy="135647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9CB1E7C-6568-4F07-BFB3-EE877A3B7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3239465"/>
            <a:ext cx="22860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9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47243C0-1EA8-4C60-BA94-B2770086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Domain layer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DC5E34-333E-4193-AFC4-157E60CAE3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B6EEE7-853A-4C71-9B08-914F6E0A66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16</a:t>
            </a:fld>
            <a:endParaRPr lang="es-E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07F51B7-38E0-4BC6-BDDF-F97086A7043E}"/>
              </a:ext>
            </a:extLst>
          </p:cNvPr>
          <p:cNvSpPr txBox="1"/>
          <p:nvPr/>
        </p:nvSpPr>
        <p:spPr>
          <a:xfrm>
            <a:off x="552450" y="3436649"/>
            <a:ext cx="115212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 associate specific domain properties to elements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Thermal</a:t>
            </a:r>
            <a:r>
              <a:rPr lang="en-US" sz="2000" dirty="0"/>
              <a:t>: thermal resistance, solar factor, coefficient of performance…</a:t>
            </a:r>
            <a:endParaRPr lang="en-US" sz="20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Fluid</a:t>
            </a:r>
            <a:r>
              <a:rPr lang="en-US" sz="2000" dirty="0"/>
              <a:t>: capacity, pressure…</a:t>
            </a:r>
            <a:endParaRPr lang="en-US" sz="20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Electrical</a:t>
            </a:r>
            <a:r>
              <a:rPr lang="en-US" sz="2000" dirty="0"/>
              <a:t>: nominal power, power in/out…</a:t>
            </a:r>
            <a:endParaRPr lang="en-US" sz="20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Manufacturing: </a:t>
            </a:r>
            <a:r>
              <a:rPr lang="en-US" sz="2000" dirty="0"/>
              <a:t>brand, product</a:t>
            </a:r>
          </a:p>
          <a:p>
            <a:r>
              <a:rPr lang="en-US" sz="2000" dirty="0"/>
              <a:t>…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8A955BE-2B4C-4072-9447-0814230D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33" y="1178260"/>
            <a:ext cx="10082134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86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47243C0-1EA8-4C60-BA94-B2770086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Property</a:t>
            </a:r>
            <a:r>
              <a:rPr lang="fr-FR" dirty="0"/>
              <a:t> layer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DC5E34-333E-4193-AFC4-157E60CAE3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B6EEE7-853A-4C71-9B08-914F6E0A66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17</a:t>
            </a:fld>
            <a:endParaRPr lang="es-E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07F51B7-38E0-4BC6-BDDF-F97086A7043E}"/>
              </a:ext>
            </a:extLst>
          </p:cNvPr>
          <p:cNvSpPr txBox="1"/>
          <p:nvPr/>
        </p:nvSpPr>
        <p:spPr>
          <a:xfrm>
            <a:off x="552450" y="1412776"/>
            <a:ext cx="76009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 use concepts that can be transversal to different ontologies</a:t>
            </a:r>
          </a:p>
          <a:p>
            <a:endParaRPr lang="en-US" sz="2000" b="1" dirty="0"/>
          </a:p>
          <a:p>
            <a:r>
              <a:rPr lang="en-US" sz="2000" b="1" dirty="0"/>
              <a:t>‘Property’: </a:t>
            </a:r>
            <a:r>
              <a:rPr lang="en-US" sz="2000" dirty="0"/>
              <a:t>based on SML, work from CEN.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based on </a:t>
            </a:r>
            <a:r>
              <a:rPr lang="en-US" sz="2000" b="1" dirty="0"/>
              <a:t>QUDT (units, kinds)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to </a:t>
            </a:r>
            <a:r>
              <a:rPr lang="en-US" sz="2000" b="1" dirty="0"/>
              <a:t>OPM level 2 </a:t>
            </a:r>
            <a:r>
              <a:rPr lang="en-US" sz="2000" dirty="0"/>
              <a:t>to add some information such as uncertainty.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Limits: uncertainty on relations (</a:t>
            </a:r>
            <a:r>
              <a:rPr lang="en-US" sz="2000" dirty="0">
                <a:latin typeface="Candara Light" panose="020E0502030303020204" pitchFamily="34" charset="0"/>
              </a:rPr>
              <a:t>‘the insulation material of :Wall#1 may be a rockwool or glass wool’</a:t>
            </a:r>
            <a:r>
              <a:rPr lang="en-US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Next candidate: RDF*???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B1E3EAA-9708-4971-9C38-5EA27E375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145" y="15791"/>
            <a:ext cx="2263336" cy="67976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8F30FC9-4F41-4BE3-A7FF-3E20C4A31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4582875"/>
            <a:ext cx="1417462" cy="17124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0E94A5E-B504-4F01-AA90-48103430B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19" y="1619492"/>
            <a:ext cx="11316681" cy="2690093"/>
          </a:xfrm>
          <a:prstGeom prst="rect">
            <a:avLst/>
          </a:prstGeom>
          <a:ln w="50800">
            <a:solidFill>
              <a:schemeClr val="accent1"/>
            </a:solidFill>
          </a:ln>
          <a:effectLst>
            <a:outerShdw blurRad="50800" dist="50800" dir="5400000" sx="87000" sy="87000" algn="ctr" rotWithShape="0">
              <a:srgbClr val="00000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319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3BEEB4C-716C-425A-ABC1-93E2D2B3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Modularity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F19071-22E8-46DE-A46D-08C15CAA47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W3C LBD  - 15/02/2021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39EC10-B88D-462B-ACC7-A456693A8A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18</a:t>
            </a:fld>
            <a:endParaRPr lang="es-E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9131BDD-E0C4-4298-AC20-C02C4382C4BF}"/>
              </a:ext>
            </a:extLst>
          </p:cNvPr>
          <p:cNvSpPr txBox="1"/>
          <p:nvPr/>
        </p:nvSpPr>
        <p:spPr>
          <a:xfrm>
            <a:off x="3431704" y="594660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_:</a:t>
            </a:r>
            <a:r>
              <a:rPr lang="fr-FR" b="1" i="1" dirty="0"/>
              <a:t>ElectricBoiler</a:t>
            </a:r>
            <a:r>
              <a:rPr lang="fr-FR" b="1" dirty="0"/>
              <a:t>#1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DFF1555-AC6C-4007-AF6F-3E825685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947236"/>
            <a:ext cx="8679474" cy="4790241"/>
          </a:xfrm>
          <a:prstGeom prst="rect">
            <a:avLst/>
          </a:prstGeom>
        </p:spPr>
      </p:pic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DFD47370-91A7-4CAD-A7F3-142668F9C227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rot="10800000">
            <a:off x="2742456" y="3872942"/>
            <a:ext cx="689248" cy="22583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A8B6B87-D97D-474B-8BCC-7A23C9CC6983}"/>
              </a:ext>
            </a:extLst>
          </p:cNvPr>
          <p:cNvSpPr txBox="1">
            <a:spLocks/>
          </p:cNvSpPr>
          <p:nvPr/>
        </p:nvSpPr>
        <p:spPr bwMode="auto">
          <a:xfrm>
            <a:off x="9231924" y="1151971"/>
            <a:ext cx="3034028" cy="4796219"/>
          </a:xfrm>
          <a:prstGeom prst="rect">
            <a:avLst/>
          </a:prstGeom>
        </p:spPr>
        <p:txBody>
          <a:bodyPr/>
          <a:lstStyle>
            <a:lvl1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8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2pPr>
            <a:lvl3pPr marL="9144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3pPr>
            <a:lvl4pPr marL="13716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4pPr>
            <a:lvl5pPr marL="18288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5pPr>
            <a:lvl6pPr marL="22860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1. </a:t>
            </a:r>
            <a:r>
              <a:rPr lang="fr-FR" sz="1800" dirty="0" err="1"/>
              <a:t>What</a:t>
            </a:r>
            <a:r>
              <a:rPr lang="fr-FR" sz="1800" dirty="0"/>
              <a:t> type of </a:t>
            </a:r>
            <a:r>
              <a:rPr lang="fr-FR" sz="1800" dirty="0" err="1"/>
              <a:t>product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this</a:t>
            </a:r>
            <a:r>
              <a:rPr lang="fr-FR" sz="1800" dirty="0"/>
              <a:t>?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189957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3BEEB4C-716C-425A-ABC1-93E2D2B3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Modularity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F19071-22E8-46DE-A46D-08C15CAA47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W3C LBD  - 15/02/2021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39EC10-B88D-462B-ACC7-A456693A8A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19</a:t>
            </a:fld>
            <a:endParaRPr lang="es-E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9131BDD-E0C4-4298-AC20-C02C4382C4BF}"/>
              </a:ext>
            </a:extLst>
          </p:cNvPr>
          <p:cNvSpPr txBox="1"/>
          <p:nvPr/>
        </p:nvSpPr>
        <p:spPr>
          <a:xfrm>
            <a:off x="3431704" y="594660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_:</a:t>
            </a:r>
            <a:r>
              <a:rPr lang="fr-FR" b="1" i="1" dirty="0"/>
              <a:t>ElectricBoiler</a:t>
            </a:r>
            <a:r>
              <a:rPr lang="fr-FR" b="1" dirty="0"/>
              <a:t>#1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DFF1555-AC6C-4007-AF6F-3E825685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947236"/>
            <a:ext cx="8679474" cy="4790241"/>
          </a:xfrm>
          <a:prstGeom prst="rect">
            <a:avLst/>
          </a:prstGeom>
        </p:spPr>
      </p:pic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DFD47370-91A7-4CAD-A7F3-142668F9C227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rot="10800000">
            <a:off x="1991544" y="5301208"/>
            <a:ext cx="1440160" cy="8300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A8B6B87-D97D-474B-8BCC-7A23C9CC6983}"/>
              </a:ext>
            </a:extLst>
          </p:cNvPr>
          <p:cNvSpPr txBox="1">
            <a:spLocks/>
          </p:cNvSpPr>
          <p:nvPr/>
        </p:nvSpPr>
        <p:spPr bwMode="auto">
          <a:xfrm>
            <a:off x="9158850" y="1151971"/>
            <a:ext cx="3107102" cy="4796219"/>
          </a:xfrm>
          <a:prstGeom prst="rect">
            <a:avLst/>
          </a:prstGeom>
        </p:spPr>
        <p:txBody>
          <a:bodyPr/>
          <a:lstStyle>
            <a:lvl1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8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2pPr>
            <a:lvl3pPr marL="9144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3pPr>
            <a:lvl4pPr marL="13716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4pPr>
            <a:lvl5pPr marL="18288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5pPr>
            <a:lvl6pPr marL="22860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fr-FR" sz="1800" dirty="0" err="1"/>
              <a:t>What</a:t>
            </a:r>
            <a:r>
              <a:rPr lang="fr-FR" sz="1800" dirty="0"/>
              <a:t> type of </a:t>
            </a:r>
            <a:r>
              <a:rPr lang="fr-FR" sz="1800" dirty="0" err="1"/>
              <a:t>product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this</a:t>
            </a:r>
            <a:r>
              <a:rPr lang="fr-FR" sz="1800" dirty="0"/>
              <a:t>?</a:t>
            </a:r>
          </a:p>
          <a:p>
            <a:pPr marL="342900" indent="-342900">
              <a:buAutoNum type="arabicPeriod"/>
            </a:pPr>
            <a:r>
              <a:rPr lang="fr-FR" sz="1800" dirty="0" err="1"/>
              <a:t>Where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it</a:t>
            </a:r>
            <a:r>
              <a:rPr lang="fr-FR" sz="1800" dirty="0"/>
              <a:t> </a:t>
            </a:r>
            <a:r>
              <a:rPr lang="fr-FR" sz="1800" dirty="0" err="1"/>
              <a:t>located</a:t>
            </a:r>
            <a:r>
              <a:rPr lang="fr-FR" sz="1800" dirty="0"/>
              <a:t>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In the building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In my heating network.</a:t>
            </a:r>
          </a:p>
        </p:txBody>
      </p: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1C3C49D1-A015-46BE-88B0-E996ED657E44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3350308" y="5447547"/>
            <a:ext cx="738856" cy="2880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53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A002F46F-C6E2-4A26-9E75-D2063EA06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461" y="1276243"/>
            <a:ext cx="11113078" cy="454387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sz="2400" dirty="0"/>
              <a:t>BIM and </a:t>
            </a:r>
            <a:r>
              <a:rPr lang="fr-FR" sz="2400" dirty="0" err="1"/>
              <a:t>Renovation</a:t>
            </a:r>
            <a:endParaRPr lang="fr-FR" sz="2400" dirty="0"/>
          </a:p>
          <a:p>
            <a:pPr marL="971550" lvl="1" indent="-514350" algn="l">
              <a:buFont typeface="Arial" panose="020B0604020202020204" pitchFamily="34" charset="0"/>
              <a:buChar char="•"/>
            </a:pPr>
            <a:r>
              <a:rPr lang="fr-FR" sz="2400" dirty="0" err="1"/>
              <a:t>What</a:t>
            </a:r>
            <a:r>
              <a:rPr lang="fr-FR" sz="2400" dirty="0"/>
              <a:t> are the challenges</a:t>
            </a:r>
          </a:p>
          <a:p>
            <a:pPr marL="971550" lvl="1" indent="-514350" algn="l">
              <a:buFont typeface="Arial" panose="020B0604020202020204" pitchFamily="34" charset="0"/>
              <a:buChar char="•"/>
            </a:pPr>
            <a:r>
              <a:rPr lang="fr-FR" sz="2400" dirty="0"/>
              <a:t>BIM4Ren structure</a:t>
            </a:r>
          </a:p>
          <a:p>
            <a:pPr marL="971550" lvl="1" indent="-514350" algn="l">
              <a:buFont typeface="Arial" panose="020B0604020202020204" pitchFamily="34" charset="0"/>
              <a:buChar char="•"/>
            </a:pPr>
            <a:r>
              <a:rPr lang="fr-FR" sz="2400" dirty="0" err="1"/>
              <a:t>Experiment</a:t>
            </a:r>
            <a:r>
              <a:rPr lang="fr-FR" sz="2400" dirty="0"/>
              <a:t> as </a:t>
            </a:r>
            <a:r>
              <a:rPr lang="fr-FR" sz="2400" dirty="0" err="1"/>
              <a:t>much</a:t>
            </a:r>
            <a:r>
              <a:rPr lang="fr-FR" sz="2400" dirty="0"/>
              <a:t> web </a:t>
            </a:r>
            <a:r>
              <a:rPr lang="fr-FR" sz="2400" dirty="0" err="1"/>
              <a:t>semantic</a:t>
            </a:r>
            <a:r>
              <a:rPr lang="fr-FR" sz="2400" dirty="0"/>
              <a:t> technologies as possible.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400" dirty="0"/>
              <a:t>The BIM4Ren data model</a:t>
            </a:r>
          </a:p>
          <a:p>
            <a:pPr marL="971550" lvl="1" indent="-514350" algn="l">
              <a:buFont typeface="Arial" panose="020B0604020202020204" pitchFamily="34" charset="0"/>
              <a:buChar char="•"/>
            </a:pPr>
            <a:r>
              <a:rPr lang="fr-FR" sz="2400" dirty="0"/>
              <a:t>Need to model </a:t>
            </a:r>
            <a:r>
              <a:rPr lang="fr-FR" sz="2400" dirty="0" err="1"/>
              <a:t>uncertainty</a:t>
            </a:r>
            <a:r>
              <a:rPr lang="fr-FR" sz="2400" dirty="0"/>
              <a:t> – OPM</a:t>
            </a:r>
          </a:p>
          <a:p>
            <a:pPr marL="971550" lvl="1" indent="-514350" algn="l">
              <a:buFont typeface="Arial" panose="020B0604020202020204" pitchFamily="34" charset="0"/>
              <a:buChar char="•"/>
            </a:pPr>
            <a:r>
              <a:rPr lang="fr-FR" sz="2400" dirty="0"/>
              <a:t>Need to model building </a:t>
            </a:r>
            <a:r>
              <a:rPr lang="fr-FR" sz="2400" dirty="0" err="1"/>
              <a:t>status</a:t>
            </a:r>
            <a:endParaRPr lang="fr-FR" sz="2400" dirty="0"/>
          </a:p>
          <a:p>
            <a:pPr marL="971550" lvl="1" indent="-514350" algn="l">
              <a:buFont typeface="Arial" panose="020B0604020202020204" pitchFamily="34" charset="0"/>
              <a:buChar char="•"/>
            </a:pPr>
            <a:r>
              <a:rPr lang="fr-FR" sz="2400" dirty="0"/>
              <a:t>Data </a:t>
            </a:r>
            <a:r>
              <a:rPr lang="fr-FR" sz="2400" dirty="0" err="1"/>
              <a:t>access</a:t>
            </a:r>
            <a:r>
              <a:rPr lang="fr-FR" sz="2400" dirty="0"/>
              <a:t> – SPARQL/</a:t>
            </a:r>
            <a:r>
              <a:rPr lang="fr-FR" sz="2400" dirty="0" err="1"/>
              <a:t>GraphQL</a:t>
            </a:r>
            <a:r>
              <a:rPr lang="fr-FR" sz="2400" dirty="0"/>
              <a:t>-LD/RAMOSE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400" dirty="0"/>
              <a:t>The conversion process</a:t>
            </a:r>
          </a:p>
          <a:p>
            <a:pPr marL="971550" lvl="1" indent="-514350" algn="l">
              <a:buFont typeface="Arial" panose="020B0604020202020204" pitchFamily="34" charset="0"/>
              <a:buChar char="•"/>
            </a:pPr>
            <a:r>
              <a:rPr lang="fr-FR" sz="2400" dirty="0" err="1"/>
              <a:t>Based</a:t>
            </a:r>
            <a:r>
              <a:rPr lang="fr-FR" sz="2400" dirty="0"/>
              <a:t> on SWRL </a:t>
            </a:r>
            <a:r>
              <a:rPr lang="fr-FR" sz="2400" dirty="0" err="1"/>
              <a:t>rules</a:t>
            </a:r>
            <a:endParaRPr lang="fr-FR" sz="2400" dirty="0"/>
          </a:p>
          <a:p>
            <a:pPr marL="514350" indent="-514350">
              <a:buFont typeface="+mj-lt"/>
              <a:buAutoNum type="arabicPeriod"/>
            </a:pPr>
            <a:r>
              <a:rPr lang="fr-FR" sz="2400" dirty="0" err="1"/>
              <a:t>Additional</a:t>
            </a:r>
            <a:r>
              <a:rPr lang="fr-FR" sz="2400" dirty="0"/>
              <a:t> </a:t>
            </a:r>
            <a:r>
              <a:rPr lang="fr-FR" sz="2400" dirty="0" err="1"/>
              <a:t>features</a:t>
            </a:r>
            <a:endParaRPr lang="fr-FR" sz="2400" dirty="0"/>
          </a:p>
          <a:p>
            <a:pPr marL="971550" lvl="1" indent="-514350" algn="l">
              <a:buFont typeface="Arial" panose="020B0604020202020204" pitchFamily="34" charset="0"/>
              <a:buChar char="•"/>
            </a:pPr>
            <a:r>
              <a:rPr lang="fr-FR" sz="2400" dirty="0"/>
              <a:t>SHACL checkers</a:t>
            </a:r>
          </a:p>
          <a:p>
            <a:pPr marL="971550" lvl="1" indent="-514350" algn="l">
              <a:buFont typeface="Arial" panose="020B0604020202020204" pitchFamily="34" charset="0"/>
              <a:buChar char="•"/>
            </a:pPr>
            <a:r>
              <a:rPr lang="fr-FR" sz="2400" dirty="0"/>
              <a:t>A </a:t>
            </a:r>
            <a:r>
              <a:rPr lang="fr-FR" sz="2400" dirty="0" err="1"/>
              <a:t>product</a:t>
            </a:r>
            <a:r>
              <a:rPr lang="fr-FR" sz="2400" dirty="0"/>
              <a:t> of catalogue</a:t>
            </a:r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D68F280-C9E5-4FC4-BBCC-C6E6EE8FE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413831-A1E4-4534-A7DF-5990766838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W3C LBD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63A50C-96E0-4B25-8684-312B675A5F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3322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3BEEB4C-716C-425A-ABC1-93E2D2B3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Modularity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F19071-22E8-46DE-A46D-08C15CAA47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W3C LBD  - 15/02/2021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39EC10-B88D-462B-ACC7-A456693A8A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20</a:t>
            </a:fld>
            <a:endParaRPr lang="es-E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9131BDD-E0C4-4298-AC20-C02C4382C4BF}"/>
              </a:ext>
            </a:extLst>
          </p:cNvPr>
          <p:cNvSpPr txBox="1"/>
          <p:nvPr/>
        </p:nvSpPr>
        <p:spPr>
          <a:xfrm>
            <a:off x="3431704" y="594660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_:</a:t>
            </a:r>
            <a:r>
              <a:rPr lang="fr-FR" b="1" i="1" dirty="0"/>
              <a:t>ElectricBoiler</a:t>
            </a:r>
            <a:r>
              <a:rPr lang="fr-FR" b="1" dirty="0"/>
              <a:t>#1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DFF1555-AC6C-4007-AF6F-3E825685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947236"/>
            <a:ext cx="8679474" cy="4790241"/>
          </a:xfrm>
          <a:prstGeom prst="rect">
            <a:avLst/>
          </a:prstGeom>
        </p:spPr>
      </p:pic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DFD47370-91A7-4CAD-A7F3-142668F9C227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rot="10800000">
            <a:off x="1127448" y="2132856"/>
            <a:ext cx="2304256" cy="399841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A8B6B87-D97D-474B-8BCC-7A23C9CC6983}"/>
              </a:ext>
            </a:extLst>
          </p:cNvPr>
          <p:cNvSpPr txBox="1">
            <a:spLocks/>
          </p:cNvSpPr>
          <p:nvPr/>
        </p:nvSpPr>
        <p:spPr bwMode="auto">
          <a:xfrm>
            <a:off x="9158850" y="1151971"/>
            <a:ext cx="3107102" cy="4796219"/>
          </a:xfrm>
          <a:prstGeom prst="rect">
            <a:avLst/>
          </a:prstGeom>
        </p:spPr>
        <p:txBody>
          <a:bodyPr/>
          <a:lstStyle>
            <a:lvl1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8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2pPr>
            <a:lvl3pPr marL="9144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3pPr>
            <a:lvl4pPr marL="13716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4pPr>
            <a:lvl5pPr marL="18288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5pPr>
            <a:lvl6pPr marL="22860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fr-FR" sz="1800" dirty="0" err="1"/>
              <a:t>What</a:t>
            </a:r>
            <a:r>
              <a:rPr lang="fr-FR" sz="1800" dirty="0"/>
              <a:t> type of </a:t>
            </a:r>
            <a:r>
              <a:rPr lang="fr-FR" sz="1800" dirty="0" err="1"/>
              <a:t>product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this</a:t>
            </a:r>
            <a:r>
              <a:rPr lang="fr-FR" sz="1800" dirty="0"/>
              <a:t>?</a:t>
            </a:r>
          </a:p>
          <a:p>
            <a:pPr marL="342900" indent="-342900">
              <a:buAutoNum type="arabicPeriod"/>
            </a:pPr>
            <a:r>
              <a:rPr lang="fr-FR" sz="1800" dirty="0" err="1"/>
              <a:t>Where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it</a:t>
            </a:r>
            <a:r>
              <a:rPr lang="fr-FR" sz="1800" dirty="0"/>
              <a:t> </a:t>
            </a:r>
            <a:r>
              <a:rPr lang="fr-FR" sz="1800" dirty="0" err="1"/>
              <a:t>located</a:t>
            </a:r>
            <a:r>
              <a:rPr lang="fr-FR" sz="1800" dirty="0"/>
              <a:t>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In the building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In my heating network.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What properties does it have?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For a thermal study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For an electrical study/dimensioning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Geometrical</a:t>
            </a:r>
          </a:p>
        </p:txBody>
      </p: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1C3C49D1-A015-46BE-88B0-E996ED657E44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330338" y="3082095"/>
            <a:ext cx="4377581" cy="13269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EB1569BC-F5A8-47F3-880F-1CF115AF4E2F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3584847" y="3234110"/>
            <a:ext cx="4614892" cy="11794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200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50AFCDAF-A1F5-4EF2-83FC-E361176FF598}"/>
              </a:ext>
            </a:extLst>
          </p:cNvPr>
          <p:cNvSpPr txBox="1">
            <a:spLocks/>
          </p:cNvSpPr>
          <p:nvPr/>
        </p:nvSpPr>
        <p:spPr bwMode="auto">
          <a:xfrm>
            <a:off x="0" y="1380744"/>
            <a:ext cx="7968208" cy="4796219"/>
          </a:xfrm>
          <a:prstGeom prst="rect">
            <a:avLst/>
          </a:prstGeom>
        </p:spPr>
        <p:txBody>
          <a:bodyPr/>
          <a:lstStyle>
            <a:lvl1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8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2pPr>
            <a:lvl3pPr marL="9144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3pPr>
            <a:lvl4pPr marL="13716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4pPr>
            <a:lvl5pPr marL="18288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5pPr>
            <a:lvl6pPr marL="22860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/>
              <a:t>Modularity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being</a:t>
            </a:r>
            <a:r>
              <a:rPr lang="fr-FR" sz="2400" dirty="0"/>
              <a:t> </a:t>
            </a:r>
            <a:r>
              <a:rPr lang="fr-FR" sz="2400" dirty="0" err="1"/>
              <a:t>discussed</a:t>
            </a:r>
            <a:r>
              <a:rPr lang="fr-FR" sz="2400" dirty="0"/>
              <a:t> in </a:t>
            </a:r>
            <a:r>
              <a:rPr lang="fr-FR" sz="2400" dirty="0" err="1"/>
              <a:t>bSI</a:t>
            </a: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Can a simple and </a:t>
            </a:r>
            <a:r>
              <a:rPr lang="fr-FR" sz="2400" dirty="0" err="1"/>
              <a:t>modelling</a:t>
            </a:r>
            <a:r>
              <a:rPr lang="fr-FR" sz="2400" dirty="0"/>
              <a:t> </a:t>
            </a:r>
            <a:r>
              <a:rPr lang="fr-FR" sz="2400" dirty="0" err="1"/>
              <a:t>language-wide</a:t>
            </a:r>
            <a:r>
              <a:rPr lang="fr-FR" sz="2400" dirty="0"/>
              <a:t> </a:t>
            </a:r>
            <a:r>
              <a:rPr lang="fr-FR" sz="2400" dirty="0" err="1"/>
              <a:t>mechanism</a:t>
            </a:r>
            <a:r>
              <a:rPr lang="fr-FR" sz="2400" dirty="0"/>
              <a:t> solve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b="1" dirty="0"/>
              <a:t>(multiple </a:t>
            </a:r>
            <a:r>
              <a:rPr lang="fr-FR" sz="2400" b="1" dirty="0" err="1"/>
              <a:t>inheritance</a:t>
            </a:r>
            <a:r>
              <a:rPr lang="fr-FR" sz="2400" b="1" dirty="0"/>
              <a:t>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The model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b="1" dirty="0" err="1"/>
              <a:t>product-centric</a:t>
            </a:r>
            <a:r>
              <a:rPr lang="fr-FR" sz="2400" dirty="0"/>
              <a:t>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2400" dirty="0"/>
              <a:t>Product layer to </a:t>
            </a:r>
            <a:r>
              <a:rPr lang="fr-FR" sz="2400" dirty="0" err="1"/>
              <a:t>associate</a:t>
            </a:r>
            <a:r>
              <a:rPr lang="fr-FR" sz="2400" dirty="0"/>
              <a:t> a </a:t>
            </a:r>
            <a:r>
              <a:rPr lang="fr-FR" sz="2400" dirty="0" err="1"/>
              <a:t>category</a:t>
            </a:r>
            <a:endParaRPr lang="fr-FR" sz="24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2400" dirty="0" err="1"/>
              <a:t>Core</a:t>
            </a:r>
            <a:r>
              <a:rPr lang="fr-FR" sz="2400" dirty="0"/>
              <a:t> layer to </a:t>
            </a:r>
            <a:r>
              <a:rPr lang="fr-FR" sz="2400" dirty="0" err="1"/>
              <a:t>associate</a:t>
            </a:r>
            <a:r>
              <a:rPr lang="fr-FR" sz="2400" dirty="0"/>
              <a:t> a building </a:t>
            </a:r>
            <a:r>
              <a:rPr lang="fr-FR" sz="2400" dirty="0" err="1"/>
              <a:t>context</a:t>
            </a:r>
            <a:r>
              <a:rPr lang="fr-FR" sz="2400" dirty="0"/>
              <a:t> to the </a:t>
            </a:r>
            <a:r>
              <a:rPr lang="fr-FR" sz="2400" dirty="0" err="1"/>
              <a:t>product</a:t>
            </a:r>
            <a:endParaRPr lang="fr-FR" sz="24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2400" dirty="0"/>
              <a:t>Domain layer to </a:t>
            </a:r>
            <a:r>
              <a:rPr lang="fr-FR" sz="2400" dirty="0" err="1"/>
              <a:t>get</a:t>
            </a:r>
            <a:r>
              <a:rPr lang="fr-FR" sz="2400" dirty="0"/>
              <a:t> </a:t>
            </a:r>
            <a:r>
              <a:rPr lang="fr-FR" sz="2400" dirty="0" err="1"/>
              <a:t>properties</a:t>
            </a:r>
            <a:r>
              <a:rPr lang="fr-FR" sz="2400" dirty="0"/>
              <a:t> (no more </a:t>
            </a:r>
            <a:r>
              <a:rPr lang="fr-FR" sz="2400" dirty="0" err="1"/>
              <a:t>Property</a:t>
            </a:r>
            <a:r>
              <a:rPr lang="fr-FR" sz="2400" dirty="0"/>
              <a:t> Sets…)</a:t>
            </a:r>
          </a:p>
          <a:p>
            <a:pPr lvl="1" algn="l"/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But </a:t>
            </a:r>
            <a:r>
              <a:rPr lang="fr-FR" sz="2400" dirty="0" err="1"/>
              <a:t>frontiers</a:t>
            </a:r>
            <a:r>
              <a:rPr lang="fr-FR" sz="2400" dirty="0"/>
              <a:t> are not </a:t>
            </a:r>
            <a:r>
              <a:rPr lang="fr-FR" sz="2400" dirty="0" err="1"/>
              <a:t>always</a:t>
            </a:r>
            <a:r>
              <a:rPr lang="fr-FR" sz="2400" dirty="0"/>
              <a:t> </a:t>
            </a:r>
            <a:r>
              <a:rPr lang="fr-FR" sz="2400" dirty="0" err="1"/>
              <a:t>clear</a:t>
            </a:r>
            <a:r>
              <a:rPr lang="fr-FR" sz="2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Need to </a:t>
            </a:r>
            <a:r>
              <a:rPr lang="fr-FR" sz="2400" dirty="0" err="1"/>
              <a:t>think</a:t>
            </a:r>
            <a:r>
              <a:rPr lang="fr-FR" sz="2400" dirty="0"/>
              <a:t> of a </a:t>
            </a:r>
            <a:r>
              <a:rPr lang="fr-FR" sz="2400" dirty="0" err="1"/>
              <a:t>specific</a:t>
            </a:r>
            <a:r>
              <a:rPr lang="fr-FR" sz="2400" dirty="0"/>
              <a:t> design pattern, </a:t>
            </a:r>
            <a:r>
              <a:rPr lang="fr-FR" sz="2400" dirty="0" err="1"/>
              <a:t>understandable</a:t>
            </a:r>
            <a:r>
              <a:rPr lang="fr-FR" sz="2400" dirty="0"/>
              <a:t> and </a:t>
            </a:r>
            <a:r>
              <a:rPr lang="fr-FR" sz="2400" dirty="0" err="1"/>
              <a:t>easily</a:t>
            </a:r>
            <a:r>
              <a:rPr lang="fr-FR" sz="2400" dirty="0"/>
              <a:t> </a:t>
            </a:r>
            <a:r>
              <a:rPr lang="fr-FR" sz="2400" dirty="0" err="1"/>
              <a:t>implementable</a:t>
            </a:r>
            <a:r>
              <a:rPr lang="fr-FR" sz="2400" dirty="0"/>
              <a:t>…</a:t>
            </a:r>
            <a:endParaRPr lang="en-GB" sz="24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47243C0-1EA8-4C60-BA94-B2770086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r>
              <a:rPr lang="fr-FR" dirty="0"/>
              <a:t> of the data model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DC5E34-333E-4193-AFC4-157E60CAE3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B6EEE7-853A-4C71-9B08-914F6E0A66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21</a:t>
            </a:fld>
            <a:endParaRPr lang="es-ES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B8B3E44-4E45-47D8-B736-A726A787A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950" y="1403594"/>
            <a:ext cx="4295800" cy="237087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ED746A2-74A5-416A-8A0C-B906CF703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268" y="2247626"/>
            <a:ext cx="6819845" cy="270400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8050248-D44C-4794-875D-23D519DBC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553" y="4870321"/>
            <a:ext cx="9624894" cy="14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477AC-39BF-45A6-8AB4-BCF5E8D9F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The conversion process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4905B9E-A38F-4D5C-87DF-9527C833BC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8BCE146-5C3A-443A-A842-573FA060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ED2A87-C048-41E7-94FF-A9D2E90A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F14BE5-317E-4651-A1CA-0BD741C1F6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60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47243C0-1EA8-4C60-BA94-B2770086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conversion?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DC5E34-333E-4193-AFC4-157E60CAE3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B6EEE7-853A-4C71-9B08-914F6E0A66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23</a:t>
            </a:fld>
            <a:endParaRPr lang="es-E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6D58200-FB93-44A6-9DF5-38BE49B7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698595"/>
            <a:ext cx="1460810" cy="146081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0FFC59B-7A6A-431B-899E-A1B3AC698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28" y="3429000"/>
            <a:ext cx="776868" cy="11299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A873C46-2008-492F-A530-91BED5B20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379" y="2932776"/>
            <a:ext cx="713679" cy="779977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F4088109-C7D5-492C-9651-422147F81ACD}"/>
              </a:ext>
            </a:extLst>
          </p:cNvPr>
          <p:cNvSpPr/>
          <p:nvPr/>
        </p:nvSpPr>
        <p:spPr>
          <a:xfrm>
            <a:off x="2013260" y="3205975"/>
            <a:ext cx="1811608" cy="4460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925F33A-1FCA-4117-ACF8-E2091EB29799}"/>
              </a:ext>
            </a:extLst>
          </p:cNvPr>
          <p:cNvSpPr txBox="1"/>
          <p:nvPr/>
        </p:nvSpPr>
        <p:spPr>
          <a:xfrm>
            <a:off x="4014439" y="3793940"/>
            <a:ext cx="903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/>
              <a:t>ifcOwl</a:t>
            </a:r>
            <a:endParaRPr lang="en-GB" b="1" dirty="0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92F443A8-A47B-4E76-92B3-A9FE40C03AB0}"/>
              </a:ext>
            </a:extLst>
          </p:cNvPr>
          <p:cNvSpPr/>
          <p:nvPr/>
        </p:nvSpPr>
        <p:spPr>
          <a:xfrm rot="8047901">
            <a:off x="4652298" y="2336914"/>
            <a:ext cx="1461797" cy="4460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B8E45FA-D2E5-4272-886F-DFDE124E68BF}"/>
              </a:ext>
            </a:extLst>
          </p:cNvPr>
          <p:cNvSpPr/>
          <p:nvPr/>
        </p:nvSpPr>
        <p:spPr>
          <a:xfrm>
            <a:off x="2600555" y="3186466"/>
            <a:ext cx="480896" cy="44604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  <a:endParaRPr lang="en-GB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A26947C-3A1E-4A48-B11C-1F205F9F9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569" y="3260435"/>
            <a:ext cx="903578" cy="62144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049EB8B-222C-4204-81D0-BEB0A9E349A3}"/>
              </a:ext>
            </a:extLst>
          </p:cNvPr>
          <p:cNvSpPr txBox="1"/>
          <p:nvPr/>
        </p:nvSpPr>
        <p:spPr>
          <a:xfrm>
            <a:off x="3824868" y="4862778"/>
            <a:ext cx="121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BIM4Ren DM</a:t>
            </a:r>
            <a:endParaRPr lang="en-GB" b="1" dirty="0"/>
          </a:p>
        </p:txBody>
      </p:sp>
      <p:sp>
        <p:nvSpPr>
          <p:cNvPr id="15" name="Flèche : courbe vers la droite 14">
            <a:extLst>
              <a:ext uri="{FF2B5EF4-FFF2-40B4-BE49-F238E27FC236}">
                <a16:creationId xmlns:a16="http://schemas.microsoft.com/office/drawing/2014/main" id="{4CB0C1CA-8C08-4672-BB1C-275DA0BDF01D}"/>
              </a:ext>
            </a:extLst>
          </p:cNvPr>
          <p:cNvSpPr/>
          <p:nvPr/>
        </p:nvSpPr>
        <p:spPr>
          <a:xfrm>
            <a:off x="3081451" y="3602143"/>
            <a:ext cx="964117" cy="1913693"/>
          </a:xfrm>
          <a:prstGeom prst="curved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2DDD0502-FA9D-46D1-8679-A30B72CE1A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751" y="1023007"/>
            <a:ext cx="842441" cy="980813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5ADA1141-457C-4E18-B056-659F628BE6F1}"/>
              </a:ext>
            </a:extLst>
          </p:cNvPr>
          <p:cNvSpPr txBox="1"/>
          <p:nvPr/>
        </p:nvSpPr>
        <p:spPr>
          <a:xfrm>
            <a:off x="6765740" y="1210583"/>
            <a:ext cx="1338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Catalogue</a:t>
            </a:r>
            <a:endParaRPr lang="en-GB" b="1" dirty="0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0474C690-E8A3-4F51-AEB3-253CE4B9F74A}"/>
              </a:ext>
            </a:extLst>
          </p:cNvPr>
          <p:cNvSpPr/>
          <p:nvPr/>
        </p:nvSpPr>
        <p:spPr>
          <a:xfrm>
            <a:off x="5065752" y="5046792"/>
            <a:ext cx="1811608" cy="4460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5E36E77-48E9-4312-AE17-8B151D1A2847}"/>
              </a:ext>
            </a:extLst>
          </p:cNvPr>
          <p:cNvSpPr txBox="1"/>
          <p:nvPr/>
        </p:nvSpPr>
        <p:spPr>
          <a:xfrm>
            <a:off x="6582937" y="5081490"/>
            <a:ext cx="1404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SHACL Checker</a:t>
            </a:r>
            <a:endParaRPr lang="en-GB" b="1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3D42DB9-78D1-4D9A-8FEC-F16AFF274602}"/>
              </a:ext>
            </a:extLst>
          </p:cNvPr>
          <p:cNvSpPr txBox="1"/>
          <p:nvPr/>
        </p:nvSpPr>
        <p:spPr>
          <a:xfrm>
            <a:off x="8361061" y="1574532"/>
            <a:ext cx="3917855" cy="41549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Conversion SPF to </a:t>
            </a:r>
            <a:r>
              <a:rPr lang="fr-FR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ifcOwl</a:t>
            </a: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fr-FR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loading</a:t>
            </a: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 to a triple store</a:t>
            </a:r>
          </a:p>
          <a:p>
            <a:pPr marL="342900" indent="-342900">
              <a:buAutoNum type="arabicPeriod"/>
            </a:pPr>
            <a:endParaRPr lang="fr-FR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AutoNum type="arabicPeriod"/>
            </a:pPr>
            <a:r>
              <a:rPr lang="fr-FR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Alignment</a:t>
            </a: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with</a:t>
            </a: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 BIM4Ren data model</a:t>
            </a:r>
          </a:p>
          <a:p>
            <a:pPr marL="342900" indent="-342900">
              <a:buAutoNum type="arabicPeriod"/>
            </a:pPr>
            <a:endParaRPr lang="fr-FR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AutoNum type="arabicPeriod"/>
            </a:pPr>
            <a:r>
              <a:rPr lang="fr-FR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Enrichment</a:t>
            </a: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from</a:t>
            </a: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 a LD catalogue</a:t>
            </a:r>
          </a:p>
          <a:p>
            <a:pPr marL="342900" indent="-342900">
              <a:buAutoNum type="arabicPeriod"/>
            </a:pPr>
            <a:endParaRPr lang="fr-FR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AutoNum type="arabicPeriod"/>
            </a:pP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Checking information on </a:t>
            </a:r>
            <a:r>
              <a:rPr lang="fr-FR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models</a:t>
            </a:r>
            <a:endParaRPr lang="en-GB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293B37E-D2B4-4206-89C6-3E310FD31B36}"/>
              </a:ext>
            </a:extLst>
          </p:cNvPr>
          <p:cNvSpPr/>
          <p:nvPr/>
        </p:nvSpPr>
        <p:spPr>
          <a:xfrm>
            <a:off x="5811755" y="5046792"/>
            <a:ext cx="480896" cy="44604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  <a:endParaRPr lang="en-GB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55924E-BC67-4D10-93AB-C86B57E33CDD}"/>
              </a:ext>
            </a:extLst>
          </p:cNvPr>
          <p:cNvSpPr/>
          <p:nvPr/>
        </p:nvSpPr>
        <p:spPr>
          <a:xfrm>
            <a:off x="5192668" y="2319065"/>
            <a:ext cx="480896" cy="44604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  <a:endParaRPr lang="en-GB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CB47E4C-BC87-48D6-8224-D0B29901E510}"/>
              </a:ext>
            </a:extLst>
          </p:cNvPr>
          <p:cNvSpPr/>
          <p:nvPr/>
        </p:nvSpPr>
        <p:spPr>
          <a:xfrm>
            <a:off x="2895872" y="4285499"/>
            <a:ext cx="480896" cy="44604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35F23454-5BD3-4B41-A6BE-4E3181E1F1AD}"/>
              </a:ext>
            </a:extLst>
          </p:cNvPr>
          <p:cNvSpPr/>
          <p:nvPr/>
        </p:nvSpPr>
        <p:spPr>
          <a:xfrm>
            <a:off x="8280772" y="1614448"/>
            <a:ext cx="480896" cy="44604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  <a:endParaRPr lang="en-GB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5AB0793-A288-4395-B5B1-2CD0C3E01133}"/>
              </a:ext>
            </a:extLst>
          </p:cNvPr>
          <p:cNvSpPr/>
          <p:nvPr/>
        </p:nvSpPr>
        <p:spPr>
          <a:xfrm>
            <a:off x="8285672" y="2698595"/>
            <a:ext cx="480896" cy="44604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DC6B3AF0-D03F-4469-BBD5-7F59D0DF843A}"/>
              </a:ext>
            </a:extLst>
          </p:cNvPr>
          <p:cNvSpPr/>
          <p:nvPr/>
        </p:nvSpPr>
        <p:spPr>
          <a:xfrm>
            <a:off x="8280772" y="3784072"/>
            <a:ext cx="480896" cy="44604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  <a:endParaRPr lang="en-GB" dirty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694B9B60-FF0A-41AA-9718-B55B8CC8CD66}"/>
              </a:ext>
            </a:extLst>
          </p:cNvPr>
          <p:cNvSpPr/>
          <p:nvPr/>
        </p:nvSpPr>
        <p:spPr>
          <a:xfrm>
            <a:off x="8280772" y="4869549"/>
            <a:ext cx="480896" cy="44604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60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1970E77A-5B65-4FF0-B981-F235389EB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450" y="1052736"/>
            <a:ext cx="11113078" cy="513260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IFC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and open standard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IFCs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WiseBIM</a:t>
            </a:r>
            <a:r>
              <a:rPr lang="fr-FR" dirty="0"/>
              <a:t>, </a:t>
            </a:r>
            <a:r>
              <a:rPr lang="fr-FR" dirty="0" err="1"/>
              <a:t>ARtoBuild</a:t>
            </a:r>
            <a:r>
              <a:rPr lang="fr-FR" dirty="0"/>
              <a:t> (</a:t>
            </a:r>
            <a:r>
              <a:rPr lang="fr-FR" dirty="0" err="1"/>
              <a:t>geometry</a:t>
            </a:r>
            <a:r>
              <a:rPr lang="fr-F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But IFC is quite complex =&gt; BIM4Ren model</a:t>
            </a:r>
          </a:p>
          <a:p>
            <a:pPr marL="971550" lvl="1" indent="-514350" algn="l">
              <a:buFont typeface="Arial" panose="020B0604020202020204" pitchFamily="34" charset="0"/>
              <a:buChar char="•"/>
            </a:pPr>
            <a:r>
              <a:rPr lang="en-GB" dirty="0"/>
              <a:t>Relations are objectified</a:t>
            </a:r>
          </a:p>
          <a:p>
            <a:pPr marL="971550" lvl="1" indent="-514350" algn="l">
              <a:buFont typeface="Arial" panose="020B0604020202020204" pitchFamily="34" charset="0"/>
              <a:buChar char="•"/>
            </a:pPr>
            <a:r>
              <a:rPr lang="en-GB" dirty="0"/>
              <a:t>Not all properties we want…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Enrich a geometric model with semantic information</a:t>
            </a:r>
          </a:p>
          <a:p>
            <a:pPr marL="971550" lvl="1" indent="-514350" algn="l">
              <a:buFont typeface="Arial" panose="020B0604020202020204" pitchFamily="34" charset="0"/>
              <a:buChar char="•"/>
            </a:pPr>
            <a:r>
              <a:rPr lang="en-GB" dirty="0"/>
              <a:t>CSTB develops POBIM based on ISO23386 - Ontology</a:t>
            </a:r>
          </a:p>
          <a:p>
            <a:pPr marL="971550" lvl="1" indent="-514350" algn="l">
              <a:buFont typeface="Arial" panose="020B0604020202020204" pitchFamily="34" charset="0"/>
              <a:buChar char="•"/>
            </a:pPr>
            <a:r>
              <a:rPr lang="en-GB" dirty="0"/>
              <a:t>BIM4Ren uses SML (CEN to-be standard)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CSTB: POBIM catalogue + </a:t>
            </a:r>
            <a:r>
              <a:rPr lang="en-GB" dirty="0" err="1"/>
              <a:t>ifcOwl</a:t>
            </a:r>
            <a:endParaRPr lang="en-GB" dirty="0"/>
          </a:p>
          <a:p>
            <a:pPr marL="971550" lvl="1" indent="-5143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0000"/>
                </a:solidFill>
              </a:rPr>
              <a:t>Need to propagate changes on the BIM4Ren DM</a:t>
            </a:r>
          </a:p>
          <a:p>
            <a:pPr marL="971550" lvl="1" indent="-514350" algn="l"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rgbClr val="FF0000"/>
                </a:solidFill>
              </a:rPr>
              <a:t>ifcOwl</a:t>
            </a:r>
            <a:r>
              <a:rPr lang="en-GB" b="1" dirty="0">
                <a:solidFill>
                  <a:srgbClr val="FF0000"/>
                </a:solidFill>
              </a:rPr>
              <a:t> to B4R (BOT+) </a:t>
            </a:r>
            <a:r>
              <a:rPr lang="en-GB" dirty="0">
                <a:solidFill>
                  <a:schemeClr val="tx1"/>
                </a:solidFill>
              </a:rPr>
              <a:t>and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POBIM to SML</a:t>
            </a:r>
          </a:p>
          <a:p>
            <a:pPr marL="971550" lvl="1" indent="-5143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1F26501-123F-46BC-AE92-A5FCD59A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Conversion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74D2CC-C5EE-4D7A-85FE-6F17589299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6BBB0E-4575-4BDF-BB66-90A2EBC726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929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39828E64-C0E5-4C5B-9B62-DFEB30C79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450" y="1641472"/>
            <a:ext cx="6407646" cy="454387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 err="1"/>
              <a:t>Static</a:t>
            </a:r>
            <a:r>
              <a:rPr lang="fr-FR" dirty="0"/>
              <a:t>/</a:t>
            </a:r>
            <a:r>
              <a:rPr lang="fr-FR" dirty="0" err="1"/>
              <a:t>programmatic</a:t>
            </a:r>
            <a:r>
              <a:rPr lang="fr-FR" dirty="0"/>
              <a:t> conversion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fr-FR" dirty="0"/>
              <a:t>++Can cover all types of </a:t>
            </a:r>
            <a:r>
              <a:rPr lang="fr-FR" dirty="0" err="1"/>
              <a:t>elements</a:t>
            </a:r>
            <a:r>
              <a:rPr lang="fr-FR" dirty="0"/>
              <a:t> (</a:t>
            </a:r>
            <a:r>
              <a:rPr lang="fr-FR" dirty="0" err="1"/>
              <a:t>geometry</a:t>
            </a:r>
            <a:r>
              <a:rPr lang="fr-FR" dirty="0"/>
              <a:t>, relations…)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fr-FR" dirty="0"/>
              <a:t>--Need </a:t>
            </a:r>
            <a:r>
              <a:rPr lang="fr-FR" dirty="0" err="1"/>
              <a:t>save</a:t>
            </a:r>
            <a:r>
              <a:rPr lang="fr-FR" dirty="0"/>
              <a:t>/</a:t>
            </a:r>
            <a:r>
              <a:rPr lang="fr-FR" dirty="0" err="1"/>
              <a:t>convert</a:t>
            </a:r>
            <a:r>
              <a:rPr lang="fr-FR" dirty="0"/>
              <a:t>/import </a:t>
            </a:r>
            <a:r>
              <a:rPr lang="fr-FR" dirty="0" err="1"/>
              <a:t>procedure</a:t>
            </a:r>
            <a:r>
              <a:rPr lang="fr-FR" dirty="0"/>
              <a:t> on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 err="1"/>
              <a:t>Alignment</a:t>
            </a:r>
            <a:endParaRPr lang="fr-FR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fr-FR" dirty="0"/>
              <a:t>++Dynamic in the triple store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fr-FR" dirty="0"/>
              <a:t>--1-1 mapping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fr-FR" dirty="0"/>
              <a:t>--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covers</a:t>
            </a:r>
            <a:r>
              <a:rPr lang="fr-FR" dirty="0"/>
              <a:t> classes, not relations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A05F032-3EA5-4A76-9A73-09952667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options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2FF0D48-E403-41D7-91FB-EA1493C17A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D26446-0FD2-459D-A1DB-69D3B8730C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25</a:t>
            </a:fld>
            <a:endParaRPr lang="es-E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5C2DE1B-307C-495D-B715-42F332C1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844824"/>
            <a:ext cx="4069433" cy="6096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1038FB2-3A23-4BC3-B715-951347FB1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2859669"/>
            <a:ext cx="7171041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1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7EB7962E-BA83-4803-880E-886AFFE81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450" y="1641473"/>
            <a:ext cx="5327526" cy="1643512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fr-FR" dirty="0"/>
              <a:t>IFC relations are </a:t>
            </a:r>
            <a:r>
              <a:rPr lang="fr-FR" dirty="0" err="1"/>
              <a:t>objectified</a:t>
            </a:r>
            <a:endParaRPr lang="fr-FR" dirty="0"/>
          </a:p>
          <a:p>
            <a:pPr marL="457200" indent="-457200">
              <a:buFontTx/>
              <a:buChar char="-"/>
            </a:pPr>
            <a:r>
              <a:rPr lang="fr-FR" dirty="0"/>
              <a:t>The mapping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expressed</a:t>
            </a:r>
            <a:r>
              <a:rPr lang="fr-FR" dirty="0"/>
              <a:t> in </a:t>
            </a:r>
            <a:r>
              <a:rPr lang="fr-FR" dirty="0" err="1"/>
              <a:t>logic</a:t>
            </a:r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F9F7FC5-FC1F-4C42-8BA6-1D04950C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Relation </a:t>
            </a:r>
            <a:r>
              <a:rPr lang="fr-FR" dirty="0" err="1"/>
              <a:t>mappings</a:t>
            </a:r>
            <a:r>
              <a:rPr lang="fr-FR" dirty="0"/>
              <a:t> as </a:t>
            </a:r>
            <a:r>
              <a:rPr lang="fr-FR" dirty="0" err="1"/>
              <a:t>Inference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B8861F-A699-47ED-B7B2-435B9B0FE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09C5E6-BF3F-4BE3-A127-3B7FD54FBF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26</a:t>
            </a:fld>
            <a:endParaRPr lang="es-E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87224D6-21F1-4F7A-86B0-99345D269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202" y="2204864"/>
            <a:ext cx="7292972" cy="1440305"/>
          </a:xfrm>
          <a:prstGeom prst="rect">
            <a:avLst/>
          </a:prstGeom>
        </p:spPr>
      </p:pic>
      <p:sp>
        <p:nvSpPr>
          <p:cNvPr id="8" name="Sous-titre 1">
            <a:extLst>
              <a:ext uri="{FF2B5EF4-FFF2-40B4-BE49-F238E27FC236}">
                <a16:creationId xmlns:a16="http://schemas.microsoft.com/office/drawing/2014/main" id="{AFF91CD4-B5EF-4271-9375-3E7ACD30CAFE}"/>
              </a:ext>
            </a:extLst>
          </p:cNvPr>
          <p:cNvSpPr txBox="1">
            <a:spLocks/>
          </p:cNvSpPr>
          <p:nvPr/>
        </p:nvSpPr>
        <p:spPr bwMode="auto">
          <a:xfrm>
            <a:off x="552450" y="3775969"/>
            <a:ext cx="10800134" cy="1643512"/>
          </a:xfrm>
          <a:prstGeom prst="rect">
            <a:avLst/>
          </a:prstGeom>
        </p:spPr>
        <p:txBody>
          <a:bodyPr/>
          <a:lstStyle>
            <a:lvl1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8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2pPr>
            <a:lvl3pPr marL="9144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3pPr>
            <a:lvl4pPr marL="13716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4pPr>
            <a:lvl5pPr marL="18288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5pPr>
            <a:lvl6pPr marL="22860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400" b="0" i="0" u="none" strike="noStrike" baseline="0" dirty="0">
                <a:latin typeface="Ink Free" panose="03080402000500000000" pitchFamily="66" charset="0"/>
                <a:cs typeface="Courier New" panose="02070309020205020404" pitchFamily="49" charset="0"/>
              </a:rPr>
              <a:t>If ?z is a </a:t>
            </a:r>
            <a:r>
              <a:rPr lang="en-GB" sz="2400" b="0" i="0" u="none" strike="noStrike" baseline="0" dirty="0" err="1">
                <a:latin typeface="Ink Free" panose="03080402000500000000" pitchFamily="66" charset="0"/>
                <a:cs typeface="Courier New" panose="02070309020205020404" pitchFamily="49" charset="0"/>
              </a:rPr>
              <a:t>bot:Zone</a:t>
            </a:r>
            <a:endParaRPr lang="en-GB" sz="2400" b="0" i="0" u="none" strike="noStrike" baseline="0" dirty="0">
              <a:latin typeface="Ink Free" panose="03080402000500000000" pitchFamily="66" charset="0"/>
              <a:cs typeface="Courier New" panose="02070309020205020404" pitchFamily="49" charset="0"/>
            </a:endParaRPr>
          </a:p>
          <a:p>
            <a:pPr algn="l"/>
            <a:r>
              <a:rPr lang="en-GB" sz="2400" b="0" i="0" u="none" strike="noStrike" baseline="0" dirty="0">
                <a:latin typeface="Ink Free" panose="03080402000500000000" pitchFamily="66" charset="0"/>
                <a:cs typeface="Courier New" panose="02070309020205020404" pitchFamily="49" charset="0"/>
              </a:rPr>
              <a:t>And ?z and ?c are connected by an </a:t>
            </a:r>
            <a:r>
              <a:rPr lang="en-GB" sz="2400" b="0" i="0" u="none" strike="noStrike" baseline="0" dirty="0" err="1">
                <a:latin typeface="Ink Free" panose="03080402000500000000" pitchFamily="66" charset="0"/>
                <a:cs typeface="Courier New" panose="02070309020205020404" pitchFamily="49" charset="0"/>
              </a:rPr>
              <a:t>ifc:relatedElements_IfcRelContainedInSpatialStructure</a:t>
            </a:r>
            <a:r>
              <a:rPr lang="en-GB" sz="2400" b="0" i="0" u="none" strike="noStrike" baseline="0" dirty="0">
                <a:latin typeface="Ink Free" panose="03080402000500000000" pitchFamily="66" charset="0"/>
                <a:cs typeface="Courier New" panose="02070309020205020404" pitchFamily="49" charset="0"/>
              </a:rPr>
              <a:t> relation</a:t>
            </a:r>
          </a:p>
          <a:p>
            <a:pPr algn="l"/>
            <a:r>
              <a:rPr lang="en-GB" sz="2400" dirty="0">
                <a:latin typeface="Ink Free" panose="03080402000500000000" pitchFamily="66" charset="0"/>
                <a:cs typeface="Courier New" panose="02070309020205020404" pitchFamily="49" charset="0"/>
              </a:rPr>
              <a:t>=&gt;</a:t>
            </a:r>
            <a:r>
              <a:rPr lang="en-GB" sz="2400" b="0" i="0" u="none" strike="noStrike" baseline="0" dirty="0">
                <a:latin typeface="Ink Free" panose="03080402000500000000" pitchFamily="66" charset="0"/>
                <a:cs typeface="Courier New" panose="02070309020205020404" pitchFamily="49" charset="0"/>
              </a:rPr>
              <a:t> Then &lt;?z; </a:t>
            </a:r>
            <a:r>
              <a:rPr lang="en-GB" sz="2400" b="0" i="0" u="none" strike="noStrike" baseline="0" dirty="0" err="1">
                <a:latin typeface="Ink Free" panose="03080402000500000000" pitchFamily="66" charset="0"/>
                <a:cs typeface="Courier New" panose="02070309020205020404" pitchFamily="49" charset="0"/>
              </a:rPr>
              <a:t>bot:hasElement</a:t>
            </a:r>
            <a:r>
              <a:rPr lang="en-GB" sz="2400" b="0" i="0" u="none" strike="noStrike" baseline="0" dirty="0">
                <a:latin typeface="Ink Free" panose="03080402000500000000" pitchFamily="66" charset="0"/>
                <a:cs typeface="Courier New" panose="02070309020205020404" pitchFamily="49" charset="0"/>
              </a:rPr>
              <a:t>; ?p&gt;</a:t>
            </a:r>
            <a:endParaRPr lang="en-GB" sz="3600" dirty="0">
              <a:latin typeface="Ink Free" panose="03080402000500000000" pitchFamily="66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24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7EB7962E-BA83-4803-880E-886AFFE81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450" y="1641473"/>
            <a:ext cx="5327526" cy="1643512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fr-FR" dirty="0"/>
              <a:t>IFC relations are </a:t>
            </a:r>
            <a:r>
              <a:rPr lang="fr-FR" dirty="0" err="1"/>
              <a:t>objectified</a:t>
            </a:r>
            <a:endParaRPr lang="fr-FR" dirty="0"/>
          </a:p>
          <a:p>
            <a:pPr marL="457200" indent="-457200">
              <a:buFontTx/>
              <a:buChar char="-"/>
            </a:pPr>
            <a:r>
              <a:rPr lang="fr-FR" dirty="0"/>
              <a:t>The mapping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expressed</a:t>
            </a:r>
            <a:r>
              <a:rPr lang="fr-FR" dirty="0"/>
              <a:t> in </a:t>
            </a:r>
            <a:r>
              <a:rPr lang="fr-FR" dirty="0" err="1"/>
              <a:t>logic</a:t>
            </a:r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F9F7FC5-FC1F-4C42-8BA6-1D04950C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Relation </a:t>
            </a:r>
            <a:r>
              <a:rPr lang="fr-FR" dirty="0" err="1"/>
              <a:t>mappings</a:t>
            </a:r>
            <a:r>
              <a:rPr lang="fr-FR" dirty="0"/>
              <a:t> as </a:t>
            </a:r>
            <a:r>
              <a:rPr lang="fr-FR" dirty="0" err="1"/>
              <a:t>Inference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B8861F-A699-47ED-B7B2-435B9B0FE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09C5E6-BF3F-4BE3-A127-3B7FD54FBF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27</a:t>
            </a:fld>
            <a:endParaRPr lang="es-E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87224D6-21F1-4F7A-86B0-99345D269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202" y="2204864"/>
            <a:ext cx="7292972" cy="1440305"/>
          </a:xfrm>
          <a:prstGeom prst="rect">
            <a:avLst/>
          </a:prstGeom>
        </p:spPr>
      </p:pic>
      <p:sp>
        <p:nvSpPr>
          <p:cNvPr id="8" name="Sous-titre 1">
            <a:extLst>
              <a:ext uri="{FF2B5EF4-FFF2-40B4-BE49-F238E27FC236}">
                <a16:creationId xmlns:a16="http://schemas.microsoft.com/office/drawing/2014/main" id="{AFF91CD4-B5EF-4271-9375-3E7ACD30CAFE}"/>
              </a:ext>
            </a:extLst>
          </p:cNvPr>
          <p:cNvSpPr txBox="1">
            <a:spLocks/>
          </p:cNvSpPr>
          <p:nvPr/>
        </p:nvSpPr>
        <p:spPr bwMode="auto">
          <a:xfrm>
            <a:off x="0" y="3775969"/>
            <a:ext cx="12180174" cy="1237207"/>
          </a:xfrm>
          <a:prstGeom prst="rect">
            <a:avLst/>
          </a:prstGeom>
        </p:spPr>
        <p:txBody>
          <a:bodyPr/>
          <a:lstStyle>
            <a:lvl1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</a:defRPr>
            </a:lvl1pPr>
            <a:lvl2pPr marL="4572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8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2pPr>
            <a:lvl3pPr marL="9144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3pPr>
            <a:lvl4pPr marL="13716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4pPr>
            <a:lvl5pPr marL="1828800" indent="0" algn="ctr" defTabSz="457200">
              <a:spcBef>
                <a:spcPts val="0"/>
              </a:spcBef>
              <a:spcAft>
                <a:spcPts val="0"/>
              </a:spcAft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MS PGothic"/>
                <a:cs typeface="+mn-cs"/>
              </a:defRPr>
            </a:lvl5pPr>
            <a:lvl6pPr marL="22860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4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(?z </a:t>
            </a:r>
            <a:r>
              <a:rPr lang="en-GB" sz="2400" b="0" i="0" u="none" strike="noStrik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rdf:type</a:t>
            </a:r>
            <a:r>
              <a:rPr lang="en-GB" sz="24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?cl) (?cl </a:t>
            </a:r>
            <a:r>
              <a:rPr lang="en-GB" sz="2400" b="0" i="0" u="none" strike="noStrik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GB" sz="24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2400" b="0" i="0" u="none" strike="noStrik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bot:Zone</a:t>
            </a:r>
            <a:r>
              <a:rPr lang="en-GB" sz="24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GB" sz="24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(?c </a:t>
            </a:r>
            <a:r>
              <a:rPr lang="en-GB" sz="2400" b="0" i="0" u="none" strike="noStrik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ifc:relatingStructure_IfcRelContainedInSpatialStructure</a:t>
            </a:r>
            <a:r>
              <a:rPr lang="en-GB" sz="24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?z)</a:t>
            </a:r>
          </a:p>
          <a:p>
            <a:pPr algn="l"/>
            <a:r>
              <a:rPr lang="en-GB" sz="24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(?c </a:t>
            </a:r>
            <a:r>
              <a:rPr lang="en-GB" sz="2400" b="0" i="0" u="none" strike="noStrik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ifc:relatedElements_IfcRelContainedInSpatialStructure</a:t>
            </a:r>
            <a:r>
              <a:rPr lang="en-GB" sz="24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?p)</a:t>
            </a:r>
          </a:p>
          <a:p>
            <a:pPr algn="l"/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en-GB" sz="24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(?z </a:t>
            </a:r>
            <a:r>
              <a:rPr lang="en-GB" sz="2400" b="0" i="0" u="none" strike="noStrik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bot:hasElement</a:t>
            </a:r>
            <a:r>
              <a:rPr lang="en-GB" sz="24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?p)</a:t>
            </a:r>
            <a:endParaRPr lang="en-GB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415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74ACCF39-EBE1-490A-8E59-54CC536C9C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9845F31-BD84-4A55-9CDC-F7332E2A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Utility </a:t>
            </a:r>
            <a:r>
              <a:rPr lang="fr-FR" dirty="0" err="1"/>
              <a:t>rules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E5AC63-262D-403F-96F6-BA07B28941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C9AC58A-A3A3-4D2E-8060-264D72AA98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28</a:t>
            </a:fld>
            <a:endParaRPr lang="es-E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1FF8D2-79EF-4BE9-82BD-8F4619B6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276872"/>
            <a:ext cx="10750714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88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9845F31-BD84-4A55-9CDC-F7332E2A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BOT </a:t>
            </a:r>
            <a:r>
              <a:rPr lang="fr-FR" dirty="0" err="1"/>
              <a:t>rules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E5AC63-262D-403F-96F6-BA07B28941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C9AC58A-A3A3-4D2E-8060-264D72AA98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29</a:t>
            </a:fld>
            <a:endParaRPr lang="es-E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8F412DB-36EB-456C-BF41-3AA1D936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708" y="908720"/>
            <a:ext cx="890810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21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477AC-39BF-45A6-8AB4-BCF5E8D9F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BIM4Ren </a:t>
            </a:r>
            <a:r>
              <a:rPr lang="fr-FR" dirty="0" err="1"/>
              <a:t>overview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4905B9E-A38F-4D5C-87DF-9527C833BC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8BCE146-5C3A-443A-A842-573FA060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ED2A87-C048-41E7-94FF-A9D2E90A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F14BE5-317E-4651-A1CA-0BD741C1F6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5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9845F31-BD84-4A55-9CDC-F7332E2A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SOT </a:t>
            </a:r>
            <a:r>
              <a:rPr lang="fr-FR" dirty="0" err="1"/>
              <a:t>rules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E5AC63-262D-403F-96F6-BA07B28941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C9AC58A-A3A3-4D2E-8060-264D72AA98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30</a:t>
            </a:fld>
            <a:endParaRPr lang="es-E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4A63373-C484-48CB-9B32-41F6C24C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63" y="1844824"/>
            <a:ext cx="1173403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77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7CB5769E-55CB-456D-ADCA-AEB4DD2AB4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005E34C-828F-449E-86A0-9A3FE0795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 layer </a:t>
            </a:r>
            <a:r>
              <a:rPr lang="fr-FR" dirty="0" err="1"/>
              <a:t>rules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F8E784B-8097-4011-A984-6B44EFA976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01AC3A-438B-440E-ACB6-EBE926C732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31</a:t>
            </a:fld>
            <a:endParaRPr lang="es-E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1BA2130-EA84-4341-95CA-F8AB08A0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64" y="2924944"/>
            <a:ext cx="11115184" cy="93610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4C27E45-9C73-46DA-9652-A3287CDB6000}"/>
              </a:ext>
            </a:extLst>
          </p:cNvPr>
          <p:cNvSpPr txBox="1"/>
          <p:nvPr/>
        </p:nvSpPr>
        <p:spPr>
          <a:xfrm>
            <a:off x="3683732" y="4775188"/>
            <a:ext cx="4824536" cy="369332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… + ~750 </a:t>
            </a:r>
            <a:r>
              <a:rPr lang="fr-FR" b="1" dirty="0" err="1"/>
              <a:t>rules</a:t>
            </a:r>
            <a:r>
              <a:rPr lang="fr-FR" b="1" dirty="0"/>
              <a:t> </a:t>
            </a:r>
            <a:r>
              <a:rPr lang="fr-FR" b="1" dirty="0" err="1"/>
              <a:t>generated</a:t>
            </a:r>
            <a:r>
              <a:rPr lang="fr-FR" b="1" dirty="0"/>
              <a:t> </a:t>
            </a:r>
            <a:r>
              <a:rPr lang="fr-FR" b="1" dirty="0" err="1"/>
              <a:t>with</a:t>
            </a:r>
            <a:r>
              <a:rPr lang="fr-FR" b="1" dirty="0"/>
              <a:t> a Python script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50023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DC9E1C9B-A9D6-4A80-821F-786F1E5005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59BF875-5E37-4176-B286-3083E9BC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Properties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75F98E-90BB-46DC-9425-B50B9BB85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4DB859-50D2-4A41-944A-D71DCDB264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32</a:t>
            </a:fld>
            <a:endParaRPr lang="es-E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89C37C6-FF10-4731-905B-DCEFAD581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615" y="1203981"/>
            <a:ext cx="6684235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65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C39CDDF2-644E-4787-929E-AF10FECC95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err="1"/>
              <a:t>Multiplicity</a:t>
            </a:r>
            <a:r>
              <a:rPr lang="fr-FR" sz="2400" dirty="0"/>
              <a:t> of ontologies in AEC,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align</a:t>
            </a:r>
            <a:r>
              <a:rPr lang="fr-FR" sz="2400" dirty="0"/>
              <a:t> </a:t>
            </a:r>
            <a:r>
              <a:rPr lang="fr-FR" sz="2400" dirty="0" err="1"/>
              <a:t>them</a:t>
            </a: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err="1"/>
              <a:t>Already</a:t>
            </a:r>
            <a:r>
              <a:rPr lang="fr-FR" sz="2400" dirty="0"/>
              <a:t> a lot of </a:t>
            </a:r>
            <a:r>
              <a:rPr lang="fr-FR" sz="2400" dirty="0" err="1"/>
              <a:t>tools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are native in web </a:t>
            </a:r>
            <a:r>
              <a:rPr lang="fr-FR" sz="2400" dirty="0" err="1"/>
              <a:t>semantics</a:t>
            </a:r>
            <a:r>
              <a:rPr lang="fr-FR" sz="2400" dirty="0"/>
              <a:t> (</a:t>
            </a:r>
            <a:r>
              <a:rPr lang="fr-FR" sz="2400" dirty="0" err="1"/>
              <a:t>reasoning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one of </a:t>
            </a:r>
            <a:r>
              <a:rPr lang="fr-FR" sz="2400" dirty="0" err="1"/>
              <a:t>them</a:t>
            </a:r>
            <a:r>
              <a:rPr lang="fr-FR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Conversion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dynamic</a:t>
            </a:r>
            <a:endParaRPr lang="fr-FR" sz="240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fr-FR" sz="2400" dirty="0"/>
              <a:t>Change on the </a:t>
            </a:r>
            <a:r>
              <a:rPr lang="fr-FR" sz="2400" dirty="0" err="1"/>
              <a:t>ifcOwl</a:t>
            </a:r>
            <a:r>
              <a:rPr lang="fr-FR" sz="2400" dirty="0"/>
              <a:t> model =&gt; </a:t>
            </a:r>
            <a:r>
              <a:rPr lang="fr-FR" sz="2400" dirty="0" err="1"/>
              <a:t>reflected</a:t>
            </a:r>
            <a:r>
              <a:rPr lang="fr-FR" sz="2400" dirty="0"/>
              <a:t> in the BIM4Ren data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err="1"/>
              <a:t>Allows</a:t>
            </a:r>
            <a:r>
              <a:rPr lang="fr-FR" sz="2400" dirty="0"/>
              <a:t> one to chose </a:t>
            </a:r>
            <a:r>
              <a:rPr lang="fr-FR" sz="2400" dirty="0" err="1"/>
              <a:t>its</a:t>
            </a:r>
            <a:r>
              <a:rPr lang="fr-FR" sz="2400" dirty="0"/>
              <a:t> favorite </a:t>
            </a:r>
            <a:r>
              <a:rPr lang="fr-FR" sz="2400" dirty="0" err="1"/>
              <a:t>vocabulary</a:t>
            </a:r>
            <a:r>
              <a:rPr lang="fr-FR" sz="2400" dirty="0"/>
              <a:t> to </a:t>
            </a:r>
            <a:r>
              <a:rPr lang="fr-FR" sz="2400" dirty="0" err="1"/>
              <a:t>query</a:t>
            </a:r>
            <a:r>
              <a:rPr lang="fr-FR" sz="2400" dirty="0"/>
              <a:t> the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err="1"/>
              <a:t>Remark</a:t>
            </a:r>
            <a:r>
              <a:rPr lang="fr-FR" sz="2400" dirty="0"/>
              <a:t> on the use of </a:t>
            </a:r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owl:OWLList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400" dirty="0" err="1"/>
              <a:t>instead</a:t>
            </a:r>
            <a:r>
              <a:rPr lang="fr-FR" sz="2400" dirty="0"/>
              <a:t> of </a:t>
            </a:r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rdf:List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But no conversion on </a:t>
            </a:r>
            <a:r>
              <a:rPr lang="fr-FR" sz="2400" dirty="0" err="1"/>
              <a:t>geometry</a:t>
            </a: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BIM4Ren to </a:t>
            </a:r>
            <a:r>
              <a:rPr lang="fr-FR" sz="2400" dirty="0" err="1"/>
              <a:t>ifcOwl</a:t>
            </a:r>
            <a:r>
              <a:rPr lang="fr-FR" sz="2400" dirty="0"/>
              <a:t>: more </a:t>
            </a:r>
            <a:r>
              <a:rPr lang="fr-FR" sz="2400" dirty="0" err="1"/>
              <a:t>complex</a:t>
            </a:r>
            <a:r>
              <a:rPr lang="fr-FR" sz="2400" dirty="0"/>
              <a:t> (</a:t>
            </a:r>
            <a:r>
              <a:rPr lang="fr-FR" sz="2400" dirty="0" err="1"/>
              <a:t>rules</a:t>
            </a:r>
            <a:r>
              <a:rPr lang="fr-FR" sz="2400" dirty="0"/>
              <a:t> are not </a:t>
            </a:r>
            <a:r>
              <a:rPr lang="fr-FR" sz="2400" dirty="0" err="1"/>
              <a:t>safe</a:t>
            </a:r>
            <a:r>
              <a:rPr lang="fr-FR" sz="2400" dirty="0"/>
              <a:t>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fr-FR" sz="2400" dirty="0"/>
              <a:t>Use of </a:t>
            </a:r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makeTemp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D8B3ED5-E9DF-406C-B1B9-19DCFAF3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thoughts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685675-3D3B-4366-B8A9-3937D1E8DB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9945E7-F31B-45B3-8A66-F0CB3CAB33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33</a:t>
            </a:fld>
            <a:endParaRPr lang="es-E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66515D6-E198-4878-8A61-687BBB5BE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282" y="1329168"/>
            <a:ext cx="4721118" cy="138455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0FC3F0A-E9A2-454D-8860-933536D37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988" y="2725326"/>
            <a:ext cx="7049111" cy="18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477AC-39BF-45A6-8AB4-BCF5E8D9F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more </a:t>
            </a:r>
            <a:r>
              <a:rPr lang="fr-FR" dirty="0" err="1"/>
              <a:t>things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4905B9E-A38F-4D5C-87DF-9527C833BC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8BCE146-5C3A-443A-A842-573FA060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ED2A87-C048-41E7-94FF-A9D2E90A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F14BE5-317E-4651-A1CA-0BD741C1F6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61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AC673183-74CA-40A9-AED6-FF8F31F0D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450" y="1641472"/>
            <a:ext cx="5527391" cy="45438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Checkers as (micro) web services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2400" dirty="0"/>
              <a:t>Micro service ≤ Web service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2400" dirty="0"/>
              <a:t>BIM Bots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In BIM4Ren </a:t>
            </a:r>
            <a:r>
              <a:rPr lang="fr-FR" sz="2400" dirty="0" err="1"/>
              <a:t>we</a:t>
            </a:r>
            <a:r>
              <a:rPr lang="fr-FR" sz="2400" dirty="0"/>
              <a:t> use SHACL checkers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2400" dirty="0" err="1"/>
              <a:t>Semantic</a:t>
            </a:r>
            <a:r>
              <a:rPr lang="fr-FR" sz="2400" dirty="0"/>
              <a:t> web micro services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2400" dirty="0" err="1"/>
              <a:t>Semantic</a:t>
            </a:r>
            <a:r>
              <a:rPr lang="fr-FR" sz="2400" dirty="0"/>
              <a:t> BIM Bots</a:t>
            </a:r>
          </a:p>
          <a:p>
            <a:pPr marL="800100" lvl="1" indent="-342900" algn="l">
              <a:buFontTx/>
              <a:buChar char="-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Maestro Bot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2400" dirty="0"/>
              <a:t>Orchestration service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D043BA6-6981-40E0-86AD-FDF1604CE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BIM </a:t>
            </a:r>
            <a:r>
              <a:rPr lang="fr-FR" dirty="0" err="1"/>
              <a:t>Models</a:t>
            </a:r>
            <a:r>
              <a:rPr lang="fr-FR" dirty="0"/>
              <a:t> checkers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470699-1AB8-4F2D-8055-A9ABC5C7EC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D7F840-134A-4D45-990F-18FBA59A27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35</a:t>
            </a:fld>
            <a:endParaRPr lang="es-E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DCF9CA-2A97-43E8-99B1-10AE7F3AD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841" y="1655265"/>
            <a:ext cx="6073809" cy="357505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6673997-BF8D-417B-B512-17AFB31B6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0" y="3746945"/>
            <a:ext cx="2000250" cy="24384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21617CA-5AD4-4CD8-9E59-2C3D701D3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183" y="4653135"/>
            <a:ext cx="3517419" cy="153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5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2595378F-0D89-4DD8-A5DC-1CEA5873EC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dirty="0"/>
              <a:t>SPARQL for free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fr-FR" sz="2000" dirty="0"/>
              <a:t>Expert </a:t>
            </a:r>
            <a:r>
              <a:rPr lang="fr-FR" sz="2000" dirty="0" err="1"/>
              <a:t>language</a:t>
            </a:r>
            <a:endParaRPr lang="fr-FR" sz="200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fr-FR" sz="2000" dirty="0"/>
              <a:t>0.X% of web service </a:t>
            </a:r>
            <a:r>
              <a:rPr lang="fr-FR" sz="2000" dirty="0" err="1"/>
              <a:t>developers</a:t>
            </a:r>
            <a:r>
              <a:rPr lang="fr-FR" sz="2000" dirty="0"/>
              <a:t> know </a:t>
            </a:r>
            <a:r>
              <a:rPr lang="fr-FR" sz="2000" dirty="0" err="1"/>
              <a:t>it</a:t>
            </a:r>
            <a:endParaRPr lang="fr-FR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dirty="0"/>
              <a:t>REST APIs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fr-FR" sz="2000" dirty="0" err="1"/>
              <a:t>Easy</a:t>
            </a:r>
            <a:r>
              <a:rPr lang="fr-FR" sz="2000" dirty="0"/>
              <a:t> to use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fr-FR" sz="2000" dirty="0"/>
              <a:t>Kind of </a:t>
            </a:r>
            <a:r>
              <a:rPr lang="fr-FR" sz="2000" dirty="0" err="1"/>
              <a:t>contract</a:t>
            </a:r>
            <a:r>
              <a:rPr lang="fr-FR" sz="2000" dirty="0"/>
              <a:t> </a:t>
            </a:r>
            <a:r>
              <a:rPr lang="fr-FR" sz="2000" dirty="0" err="1"/>
              <a:t>between</a:t>
            </a:r>
            <a:r>
              <a:rPr lang="fr-FR" sz="2000" dirty="0"/>
              <a:t> server and client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fr-FR" sz="2000" dirty="0"/>
              <a:t>Need to </a:t>
            </a:r>
            <a:r>
              <a:rPr lang="fr-FR" sz="2000" dirty="0" err="1"/>
              <a:t>implement</a:t>
            </a:r>
            <a:r>
              <a:rPr lang="fr-FR" sz="2000" dirty="0"/>
              <a:t> SPARQL </a:t>
            </a:r>
            <a:r>
              <a:rPr lang="fr-FR" sz="2000" dirty="0" err="1"/>
              <a:t>Queries</a:t>
            </a:r>
            <a:r>
              <a:rPr lang="fr-FR" sz="2000" dirty="0"/>
              <a:t>… </a:t>
            </a:r>
            <a:r>
              <a:rPr lang="fr-FR" sz="2000" dirty="0" err="1"/>
              <a:t>tedious</a:t>
            </a:r>
            <a:r>
              <a:rPr lang="fr-FR" sz="2000" dirty="0"/>
              <a:t> </a:t>
            </a:r>
            <a:r>
              <a:rPr lang="fr-FR" sz="2000" dirty="0" err="1"/>
              <a:t>work</a:t>
            </a:r>
            <a:r>
              <a:rPr lang="fr-FR" sz="2000" dirty="0"/>
              <a:t> (no ORM)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dirty="0" err="1"/>
              <a:t>GraphQL</a:t>
            </a:r>
            <a:r>
              <a:rPr lang="fr-FR" sz="2000" dirty="0"/>
              <a:t>-LD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fr-FR" sz="2000" dirty="0"/>
              <a:t>JS at </a:t>
            </a:r>
            <a:r>
              <a:rPr lang="fr-FR" sz="2000" dirty="0" err="1"/>
              <a:t>either</a:t>
            </a:r>
            <a:r>
              <a:rPr lang="fr-FR" sz="2000" dirty="0"/>
              <a:t> client of server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fr-FR" sz="2000" dirty="0" err="1"/>
              <a:t>Restricted</a:t>
            </a:r>
            <a:r>
              <a:rPr lang="fr-FR" sz="2000" dirty="0"/>
              <a:t> to </a:t>
            </a:r>
            <a:r>
              <a:rPr lang="fr-FR" sz="2000" dirty="0" err="1"/>
              <a:t>queries</a:t>
            </a:r>
            <a:r>
              <a:rPr lang="fr-FR" sz="2000" dirty="0"/>
              <a:t> (no </a:t>
            </a:r>
            <a:r>
              <a:rPr lang="fr-FR" sz="2000" dirty="0" err="1"/>
              <a:t>edition</a:t>
            </a:r>
            <a:r>
              <a:rPr lang="fr-FR" sz="2000" dirty="0"/>
              <a:t>) – </a:t>
            </a:r>
            <a:r>
              <a:rPr lang="fr-FR" sz="2000" dirty="0" err="1"/>
              <a:t>still</a:t>
            </a:r>
            <a:r>
              <a:rPr lang="fr-FR" sz="2000" dirty="0"/>
              <a:t>?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fr-FR" sz="2000" dirty="0"/>
              <a:t>Kind of </a:t>
            </a:r>
            <a:r>
              <a:rPr lang="fr-FR" sz="2000" dirty="0" err="1"/>
              <a:t>another</a:t>
            </a:r>
            <a:r>
              <a:rPr lang="fr-FR" sz="2000" dirty="0"/>
              <a:t> expert </a:t>
            </a:r>
            <a:r>
              <a:rPr lang="fr-FR" sz="2000" dirty="0" err="1"/>
              <a:t>language</a:t>
            </a:r>
            <a:endParaRPr lang="fr-FR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dirty="0"/>
              <a:t>RAMOSE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fr-FR" sz="2000" dirty="0" err="1"/>
              <a:t>Ease</a:t>
            </a:r>
            <a:r>
              <a:rPr lang="fr-FR" sz="2000" dirty="0"/>
              <a:t> the </a:t>
            </a:r>
            <a:r>
              <a:rPr lang="fr-FR" sz="2000" dirty="0" err="1"/>
              <a:t>deployment</a:t>
            </a:r>
            <a:r>
              <a:rPr lang="fr-FR" sz="2000" dirty="0"/>
              <a:t> of REST APIs on top of SPARQL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fr-FR" sz="2000" dirty="0" err="1"/>
              <a:t>Also</a:t>
            </a:r>
            <a:r>
              <a:rPr lang="fr-FR" sz="2000" dirty="0"/>
              <a:t> </a:t>
            </a:r>
            <a:r>
              <a:rPr lang="fr-FR" sz="2000" dirty="0" err="1"/>
              <a:t>restricted</a:t>
            </a:r>
            <a:r>
              <a:rPr lang="fr-FR" sz="2000" dirty="0"/>
              <a:t> to </a:t>
            </a:r>
            <a:r>
              <a:rPr lang="fr-FR" sz="2000" dirty="0" err="1"/>
              <a:t>Get</a:t>
            </a:r>
            <a:endParaRPr lang="fr-FR" sz="200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fr-FR" sz="2000" dirty="0"/>
              <a:t>Need more </a:t>
            </a:r>
            <a:r>
              <a:rPr lang="fr-FR" sz="2000" dirty="0" err="1"/>
              <a:t>work</a:t>
            </a:r>
            <a:r>
              <a:rPr lang="fr-FR" sz="2000" dirty="0"/>
              <a:t> and contributions</a:t>
            </a:r>
            <a:endParaRPr lang="en-GB" sz="20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9BAC7FB-1182-419B-8C89-C3BD6F57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access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1B6FFC-E3C2-421A-A76D-FB04C64189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A7075E-BD09-482A-BECB-1102EE5EA7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36</a:t>
            </a:fld>
            <a:endParaRPr lang="es-E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4E33368-140B-465D-A430-3E8BBA424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00" y="1124744"/>
            <a:ext cx="1441985" cy="14419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59E0398-E143-4DE9-902E-E9B3B3E8F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279" y="1931544"/>
            <a:ext cx="2323082" cy="328498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ACF18C9-D831-4EAA-B3CD-582CB4633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360" y="5539257"/>
            <a:ext cx="2710671" cy="81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3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ABB246F-E97C-4F53-9C48-7EB795AE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BIM in </a:t>
            </a:r>
            <a:r>
              <a:rPr lang="fr-FR" dirty="0" err="1"/>
              <a:t>Renovation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AC450B-FA96-40E4-8F2A-093048D50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A53E2F-CBAC-40D2-8E62-283B9C9660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4</a:t>
            </a:fld>
            <a:endParaRPr lang="es-ES"/>
          </a:p>
        </p:txBody>
      </p:sp>
      <p:sp>
        <p:nvSpPr>
          <p:cNvPr id="6" name="Chevron 7">
            <a:extLst>
              <a:ext uri="{FF2B5EF4-FFF2-40B4-BE49-F238E27FC236}">
                <a16:creationId xmlns:a16="http://schemas.microsoft.com/office/drawing/2014/main" id="{15952043-FF3E-44DA-B334-E0823FB100B3}"/>
              </a:ext>
            </a:extLst>
          </p:cNvPr>
          <p:cNvSpPr/>
          <p:nvPr/>
        </p:nvSpPr>
        <p:spPr>
          <a:xfrm>
            <a:off x="413118" y="4649336"/>
            <a:ext cx="606359" cy="515937"/>
          </a:xfrm>
          <a:prstGeom prst="chevron">
            <a:avLst/>
          </a:prstGeom>
          <a:solidFill>
            <a:srgbClr val="74CEB8"/>
          </a:solidFill>
          <a:ln>
            <a:solidFill>
              <a:srgbClr val="1F9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0C9C35F-3395-40D6-85CC-5D2E04FEC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016" y="1129264"/>
            <a:ext cx="748347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GB" altLang="fr-FR" sz="2800" dirty="0">
                <a:solidFill>
                  <a:srgbClr val="5C5C5C"/>
                </a:solidFill>
                <a:latin typeface="Open Sans" pitchFamily="34" charset="0"/>
              </a:rPr>
              <a:t>BIM is mainly used on new projects</a:t>
            </a:r>
          </a:p>
          <a:p>
            <a:pPr>
              <a:spcBef>
                <a:spcPct val="20000"/>
              </a:spcBef>
            </a:pPr>
            <a:r>
              <a:rPr lang="en-GB" altLang="fr-FR" sz="2800" dirty="0">
                <a:solidFill>
                  <a:srgbClr val="5C5C5C"/>
                </a:solidFill>
                <a:latin typeface="Open Sans" pitchFamily="34" charset="0"/>
              </a:rPr>
              <a:t>	</a:t>
            </a:r>
          </a:p>
          <a:p>
            <a:pPr>
              <a:spcBef>
                <a:spcPct val="20000"/>
              </a:spcBef>
            </a:pPr>
            <a:endParaRPr lang="en-GB" altLang="fr-FR" sz="2800" dirty="0">
              <a:solidFill>
                <a:srgbClr val="5C5C5C"/>
              </a:solidFill>
              <a:latin typeface="Open Sans" pitchFamily="34" charset="0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4ED4FC3-7A8D-416F-BC0B-6DCC9F5D2051}"/>
              </a:ext>
            </a:extLst>
          </p:cNvPr>
          <p:cNvSpPr txBox="1">
            <a:spLocks/>
          </p:cNvSpPr>
          <p:nvPr/>
        </p:nvSpPr>
        <p:spPr>
          <a:xfrm>
            <a:off x="1050366" y="4654471"/>
            <a:ext cx="9310688" cy="5921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GB" sz="2800" dirty="0">
                <a:latin typeface="Open Sans" panose="020B0606030504020204"/>
              </a:rPr>
              <a:t>Different depths of renovation projects</a:t>
            </a:r>
            <a:endParaRPr lang="en-GB" sz="3200" dirty="0">
              <a:latin typeface="Open Sans" panose="020B0606030504020204"/>
            </a:endParaRPr>
          </a:p>
        </p:txBody>
      </p:sp>
      <p:sp>
        <p:nvSpPr>
          <p:cNvPr id="9" name="Chevron 11">
            <a:extLst>
              <a:ext uri="{FF2B5EF4-FFF2-40B4-BE49-F238E27FC236}">
                <a16:creationId xmlns:a16="http://schemas.microsoft.com/office/drawing/2014/main" id="{BAECECCB-813D-413F-B0CC-3F294365C819}"/>
              </a:ext>
            </a:extLst>
          </p:cNvPr>
          <p:cNvSpPr/>
          <p:nvPr/>
        </p:nvSpPr>
        <p:spPr>
          <a:xfrm>
            <a:off x="413118" y="1168157"/>
            <a:ext cx="606359" cy="515937"/>
          </a:xfrm>
          <a:prstGeom prst="chevron">
            <a:avLst/>
          </a:prstGeom>
          <a:solidFill>
            <a:srgbClr val="74CEB8"/>
          </a:solidFill>
          <a:ln>
            <a:solidFill>
              <a:srgbClr val="1F9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ZoneTexte 6">
            <a:extLst>
              <a:ext uri="{FF2B5EF4-FFF2-40B4-BE49-F238E27FC236}">
                <a16:creationId xmlns:a16="http://schemas.microsoft.com/office/drawing/2014/main" id="{0953DC40-D0B2-4F3D-B9E0-EBD2AEC9D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6104" y="1661076"/>
            <a:ext cx="7483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fr-FR" sz="2000" dirty="0"/>
              <a:t>Need to digitize existing buildings (not just scanning)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BA064A48-3BFC-4BC1-8CFF-2A9383D40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7379" y="2233887"/>
            <a:ext cx="5130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fr-FR" sz="2000" dirty="0"/>
              <a:t>Need a suitable model (IFC extension)…</a:t>
            </a:r>
          </a:p>
        </p:txBody>
      </p:sp>
      <p:sp>
        <p:nvSpPr>
          <p:cNvPr id="12" name="ZoneTexte 8">
            <a:extLst>
              <a:ext uri="{FF2B5EF4-FFF2-40B4-BE49-F238E27FC236}">
                <a16:creationId xmlns:a16="http://schemas.microsoft.com/office/drawing/2014/main" id="{2D74250D-65C2-449F-A04F-8615262B7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1565" y="3975081"/>
            <a:ext cx="6731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fr-FR" sz="2000" dirty="0"/>
              <a:t>Can be combined with Energy Audit interventions</a:t>
            </a:r>
          </a:p>
        </p:txBody>
      </p:sp>
      <p:sp>
        <p:nvSpPr>
          <p:cNvPr id="13" name="ZoneTexte 10">
            <a:extLst>
              <a:ext uri="{FF2B5EF4-FFF2-40B4-BE49-F238E27FC236}">
                <a16:creationId xmlns:a16="http://schemas.microsoft.com/office/drawing/2014/main" id="{4B4DDDFD-1EE5-4CD3-AD62-2CD923610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7379" y="5242526"/>
            <a:ext cx="7483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fr-FR" sz="2000" dirty="0"/>
              <a:t>Different</a:t>
            </a:r>
            <a:r>
              <a:rPr lang="en-GB" altLang="fr-FR" sz="2400" dirty="0"/>
              <a:t> </a:t>
            </a:r>
            <a:r>
              <a:rPr lang="en-GB" altLang="fr-FR" sz="2000" dirty="0"/>
              <a:t>Information for different projects</a:t>
            </a:r>
            <a:endParaRPr lang="en-GB" altLang="fr-FR" sz="2400" dirty="0"/>
          </a:p>
        </p:txBody>
      </p:sp>
      <p:pic>
        <p:nvPicPr>
          <p:cNvPr id="14" name="Image 15">
            <a:extLst>
              <a:ext uri="{FF2B5EF4-FFF2-40B4-BE49-F238E27FC236}">
                <a16:creationId xmlns:a16="http://schemas.microsoft.com/office/drawing/2014/main" id="{477232FF-B667-4A24-840E-3498DF29A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679" y="5165069"/>
            <a:ext cx="6064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 18">
            <a:extLst>
              <a:ext uri="{FF2B5EF4-FFF2-40B4-BE49-F238E27FC236}">
                <a16:creationId xmlns:a16="http://schemas.microsoft.com/office/drawing/2014/main" id="{8B6171DC-44AD-443E-84C1-FA576FE18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679" y="1519789"/>
            <a:ext cx="6064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 19">
            <a:extLst>
              <a:ext uri="{FF2B5EF4-FFF2-40B4-BE49-F238E27FC236}">
                <a16:creationId xmlns:a16="http://schemas.microsoft.com/office/drawing/2014/main" id="{62B88106-112C-4555-90F8-760FE2364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679" y="2126214"/>
            <a:ext cx="6064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 20">
            <a:extLst>
              <a:ext uri="{FF2B5EF4-FFF2-40B4-BE49-F238E27FC236}">
                <a16:creationId xmlns:a16="http://schemas.microsoft.com/office/drawing/2014/main" id="{B2C390BE-D7C8-495F-A5AA-C400AF305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40" y="3825549"/>
            <a:ext cx="6064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21">
            <a:extLst>
              <a:ext uri="{FF2B5EF4-FFF2-40B4-BE49-F238E27FC236}">
                <a16:creationId xmlns:a16="http://schemas.microsoft.com/office/drawing/2014/main" id="{E6F24199-A7D3-43FD-A238-B79209839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7379" y="2832651"/>
            <a:ext cx="63166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fr-FR" sz="2000" dirty="0"/>
              <a:t>… Usable in the construction &amp; exploitation phases</a:t>
            </a:r>
          </a:p>
        </p:txBody>
      </p:sp>
      <p:pic>
        <p:nvPicPr>
          <p:cNvPr id="19" name="Image 22">
            <a:extLst>
              <a:ext uri="{FF2B5EF4-FFF2-40B4-BE49-F238E27FC236}">
                <a16:creationId xmlns:a16="http://schemas.microsoft.com/office/drawing/2014/main" id="{6BE5D6EA-27BF-4E23-AAE2-E9A450E7B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679" y="2712001"/>
            <a:ext cx="6064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2A84B89B-0486-44C7-8B4F-03B803954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016" y="3381356"/>
            <a:ext cx="748347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GB" altLang="fr-FR" sz="2800" dirty="0">
                <a:solidFill>
                  <a:srgbClr val="5C5C5C"/>
                </a:solidFill>
                <a:latin typeface="Open Sans" pitchFamily="34" charset="0"/>
              </a:rPr>
              <a:t>BIM and Renovation: a complementarity</a:t>
            </a:r>
          </a:p>
          <a:p>
            <a:pPr>
              <a:spcBef>
                <a:spcPct val="20000"/>
              </a:spcBef>
            </a:pPr>
            <a:r>
              <a:rPr lang="en-GB" altLang="fr-FR" sz="2800" dirty="0">
                <a:solidFill>
                  <a:srgbClr val="5C5C5C"/>
                </a:solidFill>
                <a:latin typeface="Open Sans" pitchFamily="34" charset="0"/>
              </a:rPr>
              <a:t>	</a:t>
            </a:r>
          </a:p>
          <a:p>
            <a:pPr>
              <a:spcBef>
                <a:spcPct val="20000"/>
              </a:spcBef>
            </a:pPr>
            <a:endParaRPr lang="en-GB" altLang="fr-FR" sz="2800" dirty="0">
              <a:solidFill>
                <a:srgbClr val="5C5C5C"/>
              </a:solidFill>
              <a:latin typeface="Open Sans" pitchFamily="34" charset="0"/>
            </a:endParaRPr>
          </a:p>
        </p:txBody>
      </p:sp>
      <p:sp>
        <p:nvSpPr>
          <p:cNvPr id="21" name="Chevron 11">
            <a:extLst>
              <a:ext uri="{FF2B5EF4-FFF2-40B4-BE49-F238E27FC236}">
                <a16:creationId xmlns:a16="http://schemas.microsoft.com/office/drawing/2014/main" id="{C4D69B43-17EC-44F1-9769-09FC7398D9C4}"/>
              </a:ext>
            </a:extLst>
          </p:cNvPr>
          <p:cNvSpPr/>
          <p:nvPr/>
        </p:nvSpPr>
        <p:spPr>
          <a:xfrm>
            <a:off x="413118" y="3388276"/>
            <a:ext cx="606359" cy="515937"/>
          </a:xfrm>
          <a:prstGeom prst="chevron">
            <a:avLst/>
          </a:prstGeom>
          <a:solidFill>
            <a:srgbClr val="74CEB8"/>
          </a:solidFill>
          <a:ln>
            <a:solidFill>
              <a:srgbClr val="1F9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87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ABB246F-E97C-4F53-9C48-7EB795AE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BIM in </a:t>
            </a:r>
            <a:r>
              <a:rPr lang="fr-FR" dirty="0" err="1"/>
              <a:t>Renovation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AC450B-FA96-40E4-8F2A-093048D50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A53E2F-CBAC-40D2-8E62-283B9C9660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5</a:t>
            </a:fld>
            <a:endParaRPr lang="es-ES"/>
          </a:p>
        </p:txBody>
      </p:sp>
      <p:sp>
        <p:nvSpPr>
          <p:cNvPr id="6" name="Chevron 7">
            <a:extLst>
              <a:ext uri="{FF2B5EF4-FFF2-40B4-BE49-F238E27FC236}">
                <a16:creationId xmlns:a16="http://schemas.microsoft.com/office/drawing/2014/main" id="{15952043-FF3E-44DA-B334-E0823FB100B3}"/>
              </a:ext>
            </a:extLst>
          </p:cNvPr>
          <p:cNvSpPr/>
          <p:nvPr/>
        </p:nvSpPr>
        <p:spPr>
          <a:xfrm>
            <a:off x="413118" y="4649336"/>
            <a:ext cx="606359" cy="515937"/>
          </a:xfrm>
          <a:prstGeom prst="chevron">
            <a:avLst/>
          </a:prstGeom>
          <a:solidFill>
            <a:srgbClr val="74CEB8"/>
          </a:solidFill>
          <a:ln>
            <a:solidFill>
              <a:srgbClr val="1F9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0C9C35F-3395-40D6-85CC-5D2E04FEC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016" y="1129264"/>
            <a:ext cx="748347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GB" altLang="fr-FR" sz="2800" dirty="0">
                <a:solidFill>
                  <a:srgbClr val="5C5C5C"/>
                </a:solidFill>
                <a:latin typeface="Open Sans" pitchFamily="34" charset="0"/>
              </a:rPr>
              <a:t>BIM is mainly used on new projects</a:t>
            </a:r>
          </a:p>
          <a:p>
            <a:pPr>
              <a:spcBef>
                <a:spcPct val="20000"/>
              </a:spcBef>
            </a:pPr>
            <a:r>
              <a:rPr lang="en-GB" altLang="fr-FR" sz="2800" dirty="0">
                <a:solidFill>
                  <a:srgbClr val="5C5C5C"/>
                </a:solidFill>
                <a:latin typeface="Open Sans" pitchFamily="34" charset="0"/>
              </a:rPr>
              <a:t>	</a:t>
            </a:r>
          </a:p>
          <a:p>
            <a:pPr>
              <a:spcBef>
                <a:spcPct val="20000"/>
              </a:spcBef>
            </a:pPr>
            <a:endParaRPr lang="en-GB" altLang="fr-FR" sz="2800" dirty="0">
              <a:solidFill>
                <a:srgbClr val="5C5C5C"/>
              </a:solidFill>
              <a:latin typeface="Open Sans" pitchFamily="34" charset="0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4ED4FC3-7A8D-416F-BC0B-6DCC9F5D2051}"/>
              </a:ext>
            </a:extLst>
          </p:cNvPr>
          <p:cNvSpPr txBox="1">
            <a:spLocks/>
          </p:cNvSpPr>
          <p:nvPr/>
        </p:nvSpPr>
        <p:spPr>
          <a:xfrm>
            <a:off x="1050366" y="4654471"/>
            <a:ext cx="9310688" cy="5921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GB" sz="2800" dirty="0">
                <a:latin typeface="Open Sans" panose="020B0606030504020204"/>
              </a:rPr>
              <a:t>Different depths of renovation projects</a:t>
            </a:r>
            <a:endParaRPr lang="en-GB" sz="3200" dirty="0">
              <a:latin typeface="Open Sans" panose="020B0606030504020204"/>
            </a:endParaRPr>
          </a:p>
        </p:txBody>
      </p:sp>
      <p:sp>
        <p:nvSpPr>
          <p:cNvPr id="9" name="Chevron 11">
            <a:extLst>
              <a:ext uri="{FF2B5EF4-FFF2-40B4-BE49-F238E27FC236}">
                <a16:creationId xmlns:a16="http://schemas.microsoft.com/office/drawing/2014/main" id="{BAECECCB-813D-413F-B0CC-3F294365C819}"/>
              </a:ext>
            </a:extLst>
          </p:cNvPr>
          <p:cNvSpPr/>
          <p:nvPr/>
        </p:nvSpPr>
        <p:spPr>
          <a:xfrm>
            <a:off x="413118" y="1168157"/>
            <a:ext cx="606359" cy="515937"/>
          </a:xfrm>
          <a:prstGeom prst="chevron">
            <a:avLst/>
          </a:prstGeom>
          <a:solidFill>
            <a:srgbClr val="74CEB8"/>
          </a:solidFill>
          <a:ln>
            <a:solidFill>
              <a:srgbClr val="1F9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ZoneTexte 6">
            <a:extLst>
              <a:ext uri="{FF2B5EF4-FFF2-40B4-BE49-F238E27FC236}">
                <a16:creationId xmlns:a16="http://schemas.microsoft.com/office/drawing/2014/main" id="{0953DC40-D0B2-4F3D-B9E0-EBD2AEC9D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6104" y="1661076"/>
            <a:ext cx="7483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fr-FR" sz="2000" dirty="0"/>
              <a:t>Need to digitize existing buildings (not just scanning)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BA064A48-3BFC-4BC1-8CFF-2A9383D40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3566" y="2280201"/>
            <a:ext cx="5130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fr-FR" sz="2000" b="1" dirty="0">
                <a:solidFill>
                  <a:srgbClr val="FF0000"/>
                </a:solidFill>
              </a:rPr>
              <a:t>Need a suitable model (IFC extension)…</a:t>
            </a:r>
          </a:p>
        </p:txBody>
      </p:sp>
      <p:sp>
        <p:nvSpPr>
          <p:cNvPr id="12" name="ZoneTexte 8">
            <a:extLst>
              <a:ext uri="{FF2B5EF4-FFF2-40B4-BE49-F238E27FC236}">
                <a16:creationId xmlns:a16="http://schemas.microsoft.com/office/drawing/2014/main" id="{2D74250D-65C2-449F-A04F-8615262B7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1565" y="3975081"/>
            <a:ext cx="6731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fr-FR" sz="2000" dirty="0"/>
              <a:t>Can be combined with Energy Audit interventions</a:t>
            </a:r>
          </a:p>
        </p:txBody>
      </p:sp>
      <p:sp>
        <p:nvSpPr>
          <p:cNvPr id="13" name="ZoneTexte 10">
            <a:extLst>
              <a:ext uri="{FF2B5EF4-FFF2-40B4-BE49-F238E27FC236}">
                <a16:creationId xmlns:a16="http://schemas.microsoft.com/office/drawing/2014/main" id="{4B4DDDFD-1EE5-4CD3-AD62-2CD923610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7379" y="5242526"/>
            <a:ext cx="7483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fr-FR" sz="2000" dirty="0"/>
              <a:t>Different</a:t>
            </a:r>
            <a:r>
              <a:rPr lang="en-GB" altLang="fr-FR" sz="2400" dirty="0"/>
              <a:t> </a:t>
            </a:r>
            <a:r>
              <a:rPr lang="en-GB" altLang="fr-FR" sz="2000" dirty="0"/>
              <a:t>Information for different projects</a:t>
            </a:r>
            <a:endParaRPr lang="en-GB" altLang="fr-FR" sz="2400" dirty="0"/>
          </a:p>
        </p:txBody>
      </p:sp>
      <p:pic>
        <p:nvPicPr>
          <p:cNvPr id="14" name="Image 15">
            <a:extLst>
              <a:ext uri="{FF2B5EF4-FFF2-40B4-BE49-F238E27FC236}">
                <a16:creationId xmlns:a16="http://schemas.microsoft.com/office/drawing/2014/main" id="{477232FF-B667-4A24-840E-3498DF29A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679" y="5165069"/>
            <a:ext cx="6064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 18">
            <a:extLst>
              <a:ext uri="{FF2B5EF4-FFF2-40B4-BE49-F238E27FC236}">
                <a16:creationId xmlns:a16="http://schemas.microsoft.com/office/drawing/2014/main" id="{8B6171DC-44AD-443E-84C1-FA576FE18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679" y="1519789"/>
            <a:ext cx="6064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 19">
            <a:extLst>
              <a:ext uri="{FF2B5EF4-FFF2-40B4-BE49-F238E27FC236}">
                <a16:creationId xmlns:a16="http://schemas.microsoft.com/office/drawing/2014/main" id="{62B88106-112C-4555-90F8-760FE2364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679" y="2126214"/>
            <a:ext cx="6064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 20">
            <a:extLst>
              <a:ext uri="{FF2B5EF4-FFF2-40B4-BE49-F238E27FC236}">
                <a16:creationId xmlns:a16="http://schemas.microsoft.com/office/drawing/2014/main" id="{B2C390BE-D7C8-495F-A5AA-C400AF305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40" y="3825549"/>
            <a:ext cx="6064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21">
            <a:extLst>
              <a:ext uri="{FF2B5EF4-FFF2-40B4-BE49-F238E27FC236}">
                <a16:creationId xmlns:a16="http://schemas.microsoft.com/office/drawing/2014/main" id="{E6F24199-A7D3-43FD-A238-B79209839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7379" y="2832651"/>
            <a:ext cx="63166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fr-FR" sz="2000" dirty="0"/>
              <a:t>… Usable in the construction &amp; exploitation phases</a:t>
            </a:r>
          </a:p>
        </p:txBody>
      </p:sp>
      <p:pic>
        <p:nvPicPr>
          <p:cNvPr id="19" name="Image 22">
            <a:extLst>
              <a:ext uri="{FF2B5EF4-FFF2-40B4-BE49-F238E27FC236}">
                <a16:creationId xmlns:a16="http://schemas.microsoft.com/office/drawing/2014/main" id="{6BE5D6EA-27BF-4E23-AAE2-E9A450E7B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679" y="2712001"/>
            <a:ext cx="6064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2A84B89B-0486-44C7-8B4F-03B803954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016" y="3381356"/>
            <a:ext cx="748347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GB" altLang="fr-FR" sz="2800" dirty="0">
                <a:solidFill>
                  <a:srgbClr val="5C5C5C"/>
                </a:solidFill>
                <a:latin typeface="Open Sans" pitchFamily="34" charset="0"/>
              </a:rPr>
              <a:t>BIM and Renovation: a complementarity</a:t>
            </a:r>
          </a:p>
          <a:p>
            <a:pPr>
              <a:spcBef>
                <a:spcPct val="20000"/>
              </a:spcBef>
            </a:pPr>
            <a:r>
              <a:rPr lang="en-GB" altLang="fr-FR" sz="2800" dirty="0">
                <a:solidFill>
                  <a:srgbClr val="5C5C5C"/>
                </a:solidFill>
                <a:latin typeface="Open Sans" pitchFamily="34" charset="0"/>
              </a:rPr>
              <a:t>	</a:t>
            </a:r>
          </a:p>
          <a:p>
            <a:pPr>
              <a:spcBef>
                <a:spcPct val="20000"/>
              </a:spcBef>
            </a:pPr>
            <a:endParaRPr lang="en-GB" altLang="fr-FR" sz="2800" dirty="0">
              <a:solidFill>
                <a:srgbClr val="5C5C5C"/>
              </a:solidFill>
              <a:latin typeface="Open Sans" pitchFamily="34" charset="0"/>
            </a:endParaRPr>
          </a:p>
        </p:txBody>
      </p:sp>
      <p:sp>
        <p:nvSpPr>
          <p:cNvPr id="21" name="Chevron 11">
            <a:extLst>
              <a:ext uri="{FF2B5EF4-FFF2-40B4-BE49-F238E27FC236}">
                <a16:creationId xmlns:a16="http://schemas.microsoft.com/office/drawing/2014/main" id="{C4D69B43-17EC-44F1-9769-09FC7398D9C4}"/>
              </a:ext>
            </a:extLst>
          </p:cNvPr>
          <p:cNvSpPr/>
          <p:nvPr/>
        </p:nvSpPr>
        <p:spPr>
          <a:xfrm>
            <a:off x="413118" y="3388276"/>
            <a:ext cx="606359" cy="515937"/>
          </a:xfrm>
          <a:prstGeom prst="chevron">
            <a:avLst/>
          </a:prstGeom>
          <a:solidFill>
            <a:srgbClr val="74CEB8"/>
          </a:solidFill>
          <a:ln>
            <a:solidFill>
              <a:srgbClr val="1F9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96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E0DACF2-22DB-4DB9-98D1-F7DDAAC50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BIM4Ren Concept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C34993F-7EC5-4BBE-AF68-482419CEA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8E2981-B291-48CA-94F4-505C343A0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6</a:t>
            </a:fld>
            <a:endParaRPr lang="es-E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4C8F6C4-BEB0-4F34-AC10-4324B718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31" y="3051718"/>
            <a:ext cx="2419400" cy="2419400"/>
          </a:xfrm>
          <a:prstGeom prst="rect">
            <a:avLst/>
          </a:prstGeom>
        </p:spPr>
      </p:pic>
      <p:pic>
        <p:nvPicPr>
          <p:cNvPr id="7" name="Marcador de contenido 7">
            <a:extLst>
              <a:ext uri="{FF2B5EF4-FFF2-40B4-BE49-F238E27FC236}">
                <a16:creationId xmlns:a16="http://schemas.microsoft.com/office/drawing/2014/main" id="{0636C0CA-DB0B-4388-ADF2-79BACF75F5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267229" y="3093148"/>
            <a:ext cx="1371791" cy="13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34470F-5DE2-489D-97A7-050FCCC2D1EB}"/>
              </a:ext>
            </a:extLst>
          </p:cNvPr>
          <p:cNvSpPr/>
          <p:nvPr/>
        </p:nvSpPr>
        <p:spPr>
          <a:xfrm>
            <a:off x="260350" y="1712913"/>
            <a:ext cx="2763838" cy="43656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fr-FR" sz="2400" b="1" dirty="0">
                <a:solidFill>
                  <a:prstClr val="white"/>
                </a:solidFill>
              </a:rPr>
              <a:t>Data collection</a:t>
            </a:r>
          </a:p>
        </p:txBody>
      </p:sp>
      <p:sp>
        <p:nvSpPr>
          <p:cNvPr id="9" name="ZoneTexte 38">
            <a:extLst>
              <a:ext uri="{FF2B5EF4-FFF2-40B4-BE49-F238E27FC236}">
                <a16:creationId xmlns:a16="http://schemas.microsoft.com/office/drawing/2014/main" id="{7BDC6A98-4187-4D2A-B704-1A7EAF9CC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522" y="2341817"/>
            <a:ext cx="2428837" cy="6461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fr-FR" altLang="fr-FR" b="1" dirty="0">
                <a:solidFill>
                  <a:srgbClr val="3F3F3F"/>
                </a:solidFill>
              </a:rPr>
              <a:t> WHAT IS THE EXISTING DATA ?</a:t>
            </a:r>
          </a:p>
        </p:txBody>
      </p:sp>
      <p:sp>
        <p:nvSpPr>
          <p:cNvPr id="10" name="Rectangle 26">
            <a:extLst>
              <a:ext uri="{FF2B5EF4-FFF2-40B4-BE49-F238E27FC236}">
                <a16:creationId xmlns:a16="http://schemas.microsoft.com/office/drawing/2014/main" id="{19DC03CA-D4CF-433B-A88D-948FCA1B69D1}"/>
              </a:ext>
            </a:extLst>
          </p:cNvPr>
          <p:cNvSpPr/>
          <p:nvPr/>
        </p:nvSpPr>
        <p:spPr>
          <a:xfrm>
            <a:off x="2591359" y="2624477"/>
            <a:ext cx="2763837" cy="29225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fr-FR" sz="1600" b="1" dirty="0" err="1">
                <a:solidFill>
                  <a:srgbClr val="1F9982"/>
                </a:solidFill>
              </a:rPr>
              <a:t>Year</a:t>
            </a:r>
            <a:r>
              <a:rPr lang="fr-FR" sz="1600" b="1" dirty="0">
                <a:solidFill>
                  <a:srgbClr val="1F9982"/>
                </a:solidFill>
              </a:rPr>
              <a:t>?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fr-FR" sz="1600" b="1" dirty="0">
                <a:solidFill>
                  <a:srgbClr val="1F9982"/>
                </a:solidFill>
              </a:rPr>
              <a:t>Local </a:t>
            </a:r>
            <a:r>
              <a:rPr lang="fr-FR" sz="1600" b="1" dirty="0" err="1">
                <a:solidFill>
                  <a:srgbClr val="1F9982"/>
                </a:solidFill>
              </a:rPr>
              <a:t>regulation</a:t>
            </a:r>
            <a:r>
              <a:rPr lang="fr-FR" sz="1600" b="1" dirty="0">
                <a:solidFill>
                  <a:srgbClr val="1F9982"/>
                </a:solidFill>
              </a:rPr>
              <a:t>?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fr-FR" sz="1600" b="1" dirty="0" err="1">
                <a:solidFill>
                  <a:srgbClr val="1F9982"/>
                </a:solidFill>
              </a:rPr>
              <a:t>Cost</a:t>
            </a:r>
            <a:r>
              <a:rPr lang="fr-FR" sz="1600" b="1" dirty="0">
                <a:solidFill>
                  <a:srgbClr val="1F9982"/>
                </a:solidFill>
              </a:rPr>
              <a:t> € ?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fr-FR" sz="1600" b="1" dirty="0">
                <a:solidFill>
                  <a:srgbClr val="1F9982"/>
                </a:solidFill>
              </a:rPr>
              <a:t>Energy performance?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fr-FR" sz="1600" b="1" dirty="0" err="1">
                <a:solidFill>
                  <a:srgbClr val="1F9982"/>
                </a:solidFill>
              </a:rPr>
              <a:t>Geometry</a:t>
            </a:r>
            <a:r>
              <a:rPr lang="fr-FR" sz="1600" b="1" dirty="0">
                <a:solidFill>
                  <a:srgbClr val="1F9982"/>
                </a:solidFill>
              </a:rPr>
              <a:t>?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fr-FR" sz="1600" b="1" dirty="0">
                <a:solidFill>
                  <a:srgbClr val="1F9982"/>
                </a:solidFill>
              </a:rPr>
              <a:t>Stakeholders expectations?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fr-FR" sz="1600" b="1" dirty="0">
                <a:solidFill>
                  <a:srgbClr val="1F9982"/>
                </a:solidFill>
              </a:rPr>
              <a:t>Type of occupants ?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fr-FR" sz="1600" b="1" dirty="0" err="1">
                <a:solidFill>
                  <a:srgbClr val="1F9982"/>
                </a:solidFill>
              </a:rPr>
              <a:t>Renovation</a:t>
            </a:r>
            <a:r>
              <a:rPr lang="fr-FR" sz="1600" b="1" dirty="0">
                <a:solidFill>
                  <a:srgbClr val="1F9982"/>
                </a:solidFill>
              </a:rPr>
              <a:t> </a:t>
            </a:r>
            <a:r>
              <a:rPr lang="fr-FR" sz="1600" b="1" dirty="0" err="1">
                <a:solidFill>
                  <a:srgbClr val="1F9982"/>
                </a:solidFill>
              </a:rPr>
              <a:t>potential</a:t>
            </a:r>
            <a:r>
              <a:rPr lang="fr-FR" sz="1600" b="1" dirty="0">
                <a:solidFill>
                  <a:srgbClr val="1F9982"/>
                </a:solidFill>
              </a:rPr>
              <a:t> ?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fr-FR" sz="1600" b="1" dirty="0">
                <a:solidFill>
                  <a:srgbClr val="1F9982"/>
                </a:solidFill>
              </a:rPr>
              <a:t>State of the </a:t>
            </a:r>
            <a:r>
              <a:rPr lang="fr-FR" sz="1600" b="1" dirty="0" err="1">
                <a:solidFill>
                  <a:srgbClr val="1F9982"/>
                </a:solidFill>
              </a:rPr>
              <a:t>existing</a:t>
            </a:r>
            <a:r>
              <a:rPr lang="fr-FR" sz="1600" b="1" dirty="0">
                <a:solidFill>
                  <a:srgbClr val="1F9982"/>
                </a:solidFill>
              </a:rPr>
              <a:t> infrastructure ?</a:t>
            </a:r>
          </a:p>
        </p:txBody>
      </p:sp>
      <p:pic>
        <p:nvPicPr>
          <p:cNvPr id="11" name="Imagen 11">
            <a:extLst>
              <a:ext uri="{FF2B5EF4-FFF2-40B4-BE49-F238E27FC236}">
                <a16:creationId xmlns:a16="http://schemas.microsoft.com/office/drawing/2014/main" id="{FD72839F-71AB-42B4-84A1-D82E0EC90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9550" y="1649413"/>
            <a:ext cx="1479550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2">
            <a:extLst>
              <a:ext uri="{FF2B5EF4-FFF2-40B4-BE49-F238E27FC236}">
                <a16:creationId xmlns:a16="http://schemas.microsoft.com/office/drawing/2014/main" id="{52D153D3-FA50-440E-B13E-D4B06A15A58F}"/>
              </a:ext>
            </a:extLst>
          </p:cNvPr>
          <p:cNvSpPr/>
          <p:nvPr/>
        </p:nvSpPr>
        <p:spPr>
          <a:xfrm>
            <a:off x="4621213" y="1071563"/>
            <a:ext cx="2922587" cy="43656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fr-FR" sz="2400" b="1" dirty="0">
                <a:solidFill>
                  <a:prstClr val="white"/>
                </a:solidFill>
              </a:rPr>
              <a:t>Data Management</a:t>
            </a:r>
          </a:p>
        </p:txBody>
      </p:sp>
      <p:sp>
        <p:nvSpPr>
          <p:cNvPr id="13" name="Rectángulo 68">
            <a:extLst>
              <a:ext uri="{FF2B5EF4-FFF2-40B4-BE49-F238E27FC236}">
                <a16:creationId xmlns:a16="http://schemas.microsoft.com/office/drawing/2014/main" id="{F8E64910-05F3-4F77-809A-5C34C1C40A4F}"/>
              </a:ext>
            </a:extLst>
          </p:cNvPr>
          <p:cNvSpPr/>
          <p:nvPr/>
        </p:nvSpPr>
        <p:spPr>
          <a:xfrm>
            <a:off x="8613775" y="2259013"/>
            <a:ext cx="3184525" cy="4427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9D1A617D-F34D-4BE3-A4AC-ED18660D4586}"/>
              </a:ext>
            </a:extLst>
          </p:cNvPr>
          <p:cNvSpPr/>
          <p:nvPr/>
        </p:nvSpPr>
        <p:spPr>
          <a:xfrm>
            <a:off x="8669338" y="1712913"/>
            <a:ext cx="3267075" cy="43656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fr-FR" sz="2400" b="1" dirty="0">
                <a:solidFill>
                  <a:prstClr val="white"/>
                </a:solidFill>
              </a:rPr>
              <a:t>Data- </a:t>
            </a:r>
            <a:r>
              <a:rPr lang="fr-FR" sz="2400" b="1" dirty="0" err="1">
                <a:solidFill>
                  <a:prstClr val="white"/>
                </a:solidFill>
              </a:rPr>
              <a:t>driven</a:t>
            </a:r>
            <a:r>
              <a:rPr lang="fr-FR" sz="2400" b="1" dirty="0">
                <a:solidFill>
                  <a:prstClr val="white"/>
                </a:solidFill>
              </a:rPr>
              <a:t> design</a:t>
            </a:r>
          </a:p>
        </p:txBody>
      </p:sp>
      <p:grpSp>
        <p:nvGrpSpPr>
          <p:cNvPr id="15" name="Grupo 64">
            <a:extLst>
              <a:ext uri="{FF2B5EF4-FFF2-40B4-BE49-F238E27FC236}">
                <a16:creationId xmlns:a16="http://schemas.microsoft.com/office/drawing/2014/main" id="{529212CA-A10F-45C9-91AD-2BE46B8B0809}"/>
              </a:ext>
            </a:extLst>
          </p:cNvPr>
          <p:cNvGrpSpPr/>
          <p:nvPr/>
        </p:nvGrpSpPr>
        <p:grpSpPr>
          <a:xfrm>
            <a:off x="8748156" y="2401490"/>
            <a:ext cx="2950383" cy="4150867"/>
            <a:chOff x="8997367" y="1861489"/>
            <a:chExt cx="2950383" cy="4150867"/>
          </a:xfrm>
          <a:solidFill>
            <a:schemeClr val="bg1">
              <a:alpha val="20000"/>
            </a:schemeClr>
          </a:solidFill>
        </p:grpSpPr>
        <p:grpSp>
          <p:nvGrpSpPr>
            <p:cNvPr id="16" name="Groupe 10">
              <a:extLst>
                <a:ext uri="{FF2B5EF4-FFF2-40B4-BE49-F238E27FC236}">
                  <a16:creationId xmlns:a16="http://schemas.microsoft.com/office/drawing/2014/main" id="{49FD42AD-1E22-413D-94D3-C9C86780C4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97367" y="1861489"/>
              <a:ext cx="2950383" cy="4150867"/>
              <a:chOff x="9008864" y="1861578"/>
              <a:chExt cx="2950919" cy="4150434"/>
            </a:xfrm>
            <a:grpFill/>
          </p:grpSpPr>
          <p:pic>
            <p:nvPicPr>
              <p:cNvPr id="20" name="Image 40">
                <a:extLst>
                  <a:ext uri="{FF2B5EF4-FFF2-40B4-BE49-F238E27FC236}">
                    <a16:creationId xmlns:a16="http://schemas.microsoft.com/office/drawing/2014/main" id="{DB6EEE09-6A9A-4D89-A353-2717F12B2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alphaModFix amt="1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094357" y="1861578"/>
                <a:ext cx="476337" cy="4762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Image 41">
                <a:extLst>
                  <a:ext uri="{FF2B5EF4-FFF2-40B4-BE49-F238E27FC236}">
                    <a16:creationId xmlns:a16="http://schemas.microsoft.com/office/drawing/2014/main" id="{BDFE7D99-2247-4FC0-8B56-75BC701667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alphaModFix amt="1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1186745" y="2458190"/>
                <a:ext cx="678275" cy="67808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Image 42">
                <a:extLst>
                  <a:ext uri="{FF2B5EF4-FFF2-40B4-BE49-F238E27FC236}">
                    <a16:creationId xmlns:a16="http://schemas.microsoft.com/office/drawing/2014/main" id="{FCA1C388-4935-4DF5-9698-FFD94A8BC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alphaModFix amt="1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585485" y="2019450"/>
                <a:ext cx="601259" cy="6010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Image 43">
                <a:extLst>
                  <a:ext uri="{FF2B5EF4-FFF2-40B4-BE49-F238E27FC236}">
                    <a16:creationId xmlns:a16="http://schemas.microsoft.com/office/drawing/2014/main" id="{860FD5FA-1A5C-4100-96AD-4A99C4301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alphaModFix amt="1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9302599" y="2378907"/>
                <a:ext cx="791758" cy="7915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Image 47">
                <a:extLst>
                  <a:ext uri="{FF2B5EF4-FFF2-40B4-BE49-F238E27FC236}">
                    <a16:creationId xmlns:a16="http://schemas.microsoft.com/office/drawing/2014/main" id="{FFC45E99-0B11-4001-BD7C-0EF1127F57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alphaModFix amt="2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8864" y="3526873"/>
                <a:ext cx="1379228" cy="97964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Picture 2" descr="RÃ©sultat de recherche d'images pour &quot;multi criteria assessment&quot;">
                <a:extLst>
                  <a:ext uri="{FF2B5EF4-FFF2-40B4-BE49-F238E27FC236}">
                    <a16:creationId xmlns:a16="http://schemas.microsoft.com/office/drawing/2014/main" id="{591C8EE0-C98C-485C-AF0B-E5B51BDEA7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alphaModFix amt="2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9591" y="4773949"/>
                <a:ext cx="1737766" cy="12380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Image 48">
                <a:extLst>
                  <a:ext uri="{FF2B5EF4-FFF2-40B4-BE49-F238E27FC236}">
                    <a16:creationId xmlns:a16="http://schemas.microsoft.com/office/drawing/2014/main" id="{296C2B0B-5817-4C7E-961C-5B5D5E55BA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alphaModFix amt="2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30474" y="3774739"/>
                <a:ext cx="1429309" cy="10329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7" name="Conector: angular 37">
              <a:extLst>
                <a:ext uri="{FF2B5EF4-FFF2-40B4-BE49-F238E27FC236}">
                  <a16:creationId xmlns:a16="http://schemas.microsoft.com/office/drawing/2014/main" id="{9A968C1C-1EFD-48EE-9350-25930B525152}"/>
                </a:ext>
              </a:extLst>
            </p:cNvPr>
            <p:cNvCxnSpPr>
              <a:cxnSpLocks/>
              <a:stCxn id="23" idx="3"/>
              <a:endCxn id="20" idx="2"/>
            </p:cNvCxnSpPr>
            <p:nvPr/>
          </p:nvCxnSpPr>
          <p:spPr>
            <a:xfrm flipV="1">
              <a:off x="10082662" y="2337739"/>
              <a:ext cx="238125" cy="436941"/>
            </a:xfrm>
            <a:prstGeom prst="bentConnector2">
              <a:avLst/>
            </a:prstGeom>
            <a:grpFill/>
            <a:ln w="19050">
              <a:solidFill>
                <a:schemeClr val="accent2">
                  <a:lumMod val="75000"/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: angular 70">
              <a:extLst>
                <a:ext uri="{FF2B5EF4-FFF2-40B4-BE49-F238E27FC236}">
                  <a16:creationId xmlns:a16="http://schemas.microsoft.com/office/drawing/2014/main" id="{558948CF-6A6F-4557-8562-5213A8E1742C}"/>
                </a:ext>
              </a:extLst>
            </p:cNvPr>
            <p:cNvCxnSpPr>
              <a:cxnSpLocks/>
              <a:stCxn id="23" idx="3"/>
              <a:endCxn id="22" idx="2"/>
            </p:cNvCxnSpPr>
            <p:nvPr/>
          </p:nvCxnSpPr>
          <p:spPr>
            <a:xfrm flipV="1">
              <a:off x="10082662" y="2620527"/>
              <a:ext cx="791614" cy="154153"/>
            </a:xfrm>
            <a:prstGeom prst="bentConnector2">
              <a:avLst/>
            </a:prstGeom>
            <a:grpFill/>
            <a:ln w="19050">
              <a:solidFill>
                <a:schemeClr val="accent2">
                  <a:lumMod val="75000"/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: angular 73">
              <a:extLst>
                <a:ext uri="{FF2B5EF4-FFF2-40B4-BE49-F238E27FC236}">
                  <a16:creationId xmlns:a16="http://schemas.microsoft.com/office/drawing/2014/main" id="{3182AA29-BECC-4D86-AF15-668E5AC9D772}"/>
                </a:ext>
              </a:extLst>
            </p:cNvPr>
            <p:cNvCxnSpPr>
              <a:cxnSpLocks/>
              <a:stCxn id="23" idx="3"/>
              <a:endCxn id="21" idx="2"/>
            </p:cNvCxnSpPr>
            <p:nvPr/>
          </p:nvCxnSpPr>
          <p:spPr>
            <a:xfrm>
              <a:off x="10082662" y="2774680"/>
              <a:ext cx="1431265" cy="361635"/>
            </a:xfrm>
            <a:prstGeom prst="bentConnector4">
              <a:avLst>
                <a:gd name="adj1" fmla="val 16514"/>
                <a:gd name="adj2" fmla="val 141162"/>
              </a:avLst>
            </a:prstGeom>
            <a:grpFill/>
            <a:ln w="19050">
              <a:solidFill>
                <a:schemeClr val="accent2">
                  <a:lumMod val="75000"/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o 75">
            <a:extLst>
              <a:ext uri="{FF2B5EF4-FFF2-40B4-BE49-F238E27FC236}">
                <a16:creationId xmlns:a16="http://schemas.microsoft.com/office/drawing/2014/main" id="{F8EE6915-3870-4D8C-A36D-114FB7C5F2A6}"/>
              </a:ext>
            </a:extLst>
          </p:cNvPr>
          <p:cNvGrpSpPr>
            <a:grpSpLocks/>
          </p:cNvGrpSpPr>
          <p:nvPr/>
        </p:nvGrpSpPr>
        <p:grpSpPr bwMode="auto">
          <a:xfrm>
            <a:off x="5264150" y="5113338"/>
            <a:ext cx="1316038" cy="1319212"/>
            <a:chOff x="5467045" y="5154605"/>
            <a:chExt cx="1316268" cy="1318992"/>
          </a:xfrm>
        </p:grpSpPr>
        <p:sp>
          <p:nvSpPr>
            <p:cNvPr id="28" name="Elipse 71">
              <a:extLst>
                <a:ext uri="{FF2B5EF4-FFF2-40B4-BE49-F238E27FC236}">
                  <a16:creationId xmlns:a16="http://schemas.microsoft.com/office/drawing/2014/main" id="{3E933FF4-B893-4932-A9D2-B77472BCE794}"/>
                </a:ext>
              </a:extLst>
            </p:cNvPr>
            <p:cNvSpPr/>
            <p:nvPr/>
          </p:nvSpPr>
          <p:spPr>
            <a:xfrm>
              <a:off x="5467045" y="5154605"/>
              <a:ext cx="1316268" cy="131899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>
                <a:solidFill>
                  <a:prstClr val="white"/>
                </a:solidFill>
              </a:endParaRPr>
            </a:p>
          </p:txBody>
        </p:sp>
        <p:pic>
          <p:nvPicPr>
            <p:cNvPr id="29" name="Imagen 74">
              <a:extLst>
                <a:ext uri="{FF2B5EF4-FFF2-40B4-BE49-F238E27FC236}">
                  <a16:creationId xmlns:a16="http://schemas.microsoft.com/office/drawing/2014/main" id="{B3BDD69F-A0B9-4300-BE95-9D25D3204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421" y="5263022"/>
              <a:ext cx="921031" cy="921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Flecha: a la izquierda y derecha 83">
            <a:extLst>
              <a:ext uri="{FF2B5EF4-FFF2-40B4-BE49-F238E27FC236}">
                <a16:creationId xmlns:a16="http://schemas.microsoft.com/office/drawing/2014/main" id="{6BB17A0E-C450-474D-AABF-0874D47F72AC}"/>
              </a:ext>
            </a:extLst>
          </p:cNvPr>
          <p:cNvSpPr/>
          <p:nvPr/>
        </p:nvSpPr>
        <p:spPr>
          <a:xfrm>
            <a:off x="3452813" y="5954713"/>
            <a:ext cx="4845050" cy="708025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213BE94A-2935-4791-9661-865DEB9C8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900" y="6102350"/>
            <a:ext cx="3976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fr-FR" altLang="fr-FR" b="1">
                <a:solidFill>
                  <a:srgbClr val="3F3F3F"/>
                </a:solidFill>
              </a:rPr>
              <a:t>Stakeholders involved in the renovation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BBAFC596-08E9-40F0-BBF3-B7856B6CAC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973" y="5499677"/>
            <a:ext cx="873124" cy="436562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9841F06B-8BCB-4A08-B48A-ACD90A3944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0871" y="5164375"/>
            <a:ext cx="479125" cy="553583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EEE08147-8705-4F3A-A095-71DDC6A404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4606" y="3693873"/>
            <a:ext cx="1429049" cy="1352833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721B531D-6612-44D2-854E-CE4A655DC2B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80624" y="2800555"/>
            <a:ext cx="585186" cy="5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70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EF42A60-C393-43B1-8C82-DA5DB09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BIM4Ren Concept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3CCDA4-20B9-4141-B46B-B27DBCEBB5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DC6FBD-B5E7-48C1-A155-8586D3A888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7</a:t>
            </a:fld>
            <a:endParaRPr lang="es-ES"/>
          </a:p>
        </p:txBody>
      </p:sp>
      <p:pic>
        <p:nvPicPr>
          <p:cNvPr id="6" name="Marcador de contenido 7">
            <a:extLst>
              <a:ext uri="{FF2B5EF4-FFF2-40B4-BE49-F238E27FC236}">
                <a16:creationId xmlns:a16="http://schemas.microsoft.com/office/drawing/2014/main" id="{3A41A42E-5949-4464-99C1-DC12C4942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267229" y="3093148"/>
            <a:ext cx="1371791" cy="13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A7BBCC-0D7F-431A-ADE1-B7893464CC9D}"/>
              </a:ext>
            </a:extLst>
          </p:cNvPr>
          <p:cNvSpPr/>
          <p:nvPr/>
        </p:nvSpPr>
        <p:spPr>
          <a:xfrm>
            <a:off x="260350" y="1712913"/>
            <a:ext cx="2763838" cy="436562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fr-FR" sz="2400" b="1" dirty="0">
                <a:solidFill>
                  <a:prstClr val="white"/>
                </a:solidFill>
              </a:rPr>
              <a:t>Data collection</a:t>
            </a:r>
          </a:p>
        </p:txBody>
      </p:sp>
      <p:sp>
        <p:nvSpPr>
          <p:cNvPr id="8" name="ZoneTexte 38">
            <a:extLst>
              <a:ext uri="{FF2B5EF4-FFF2-40B4-BE49-F238E27FC236}">
                <a16:creationId xmlns:a16="http://schemas.microsoft.com/office/drawing/2014/main" id="{A1643466-C98E-4F45-91F8-170FB166C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2679700"/>
            <a:ext cx="1851025" cy="64611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fr-FR" altLang="fr-FR" b="1" dirty="0">
                <a:solidFill>
                  <a:srgbClr val="3F3F3F"/>
                </a:solidFill>
              </a:rPr>
              <a:t> </a:t>
            </a:r>
            <a:r>
              <a:rPr lang="fr-FR" altLang="fr-FR" b="1" dirty="0">
                <a:solidFill>
                  <a:prstClr val="white">
                    <a:lumMod val="85000"/>
                  </a:prstClr>
                </a:solidFill>
              </a:rPr>
              <a:t>WHAT IS THE EXISTING DATA ?</a:t>
            </a: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EC7D62E0-7BC8-4CD4-9A0C-8A134F94E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9550" y="1649413"/>
            <a:ext cx="1479550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2">
            <a:extLst>
              <a:ext uri="{FF2B5EF4-FFF2-40B4-BE49-F238E27FC236}">
                <a16:creationId xmlns:a16="http://schemas.microsoft.com/office/drawing/2014/main" id="{C3CADAD0-09F8-4C05-9F71-BBB0B1B3B423}"/>
              </a:ext>
            </a:extLst>
          </p:cNvPr>
          <p:cNvSpPr/>
          <p:nvPr/>
        </p:nvSpPr>
        <p:spPr>
          <a:xfrm>
            <a:off x="4621213" y="1071563"/>
            <a:ext cx="2922587" cy="4365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fr-FR" sz="2400" b="1" dirty="0">
                <a:solidFill>
                  <a:prstClr val="white"/>
                </a:solidFill>
              </a:rPr>
              <a:t>Data Management</a:t>
            </a:r>
          </a:p>
        </p:txBody>
      </p:sp>
      <p:sp>
        <p:nvSpPr>
          <p:cNvPr id="11" name="Rectángulo 68">
            <a:extLst>
              <a:ext uri="{FF2B5EF4-FFF2-40B4-BE49-F238E27FC236}">
                <a16:creationId xmlns:a16="http://schemas.microsoft.com/office/drawing/2014/main" id="{4191D916-9E43-4C3D-A468-D66C6E3A3EFE}"/>
              </a:ext>
            </a:extLst>
          </p:cNvPr>
          <p:cNvSpPr/>
          <p:nvPr/>
        </p:nvSpPr>
        <p:spPr>
          <a:xfrm>
            <a:off x="8613775" y="2259013"/>
            <a:ext cx="3184525" cy="4427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52B44404-D5FA-40C9-BDA5-F94C2CAABE02}"/>
              </a:ext>
            </a:extLst>
          </p:cNvPr>
          <p:cNvSpPr/>
          <p:nvPr/>
        </p:nvSpPr>
        <p:spPr>
          <a:xfrm>
            <a:off x="8669338" y="1712913"/>
            <a:ext cx="3267075" cy="43656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fr-FR" sz="2400" b="1" dirty="0">
                <a:solidFill>
                  <a:prstClr val="white"/>
                </a:solidFill>
              </a:rPr>
              <a:t>Data- </a:t>
            </a:r>
            <a:r>
              <a:rPr lang="fr-FR" sz="2400" b="1" dirty="0" err="1">
                <a:solidFill>
                  <a:prstClr val="white"/>
                </a:solidFill>
              </a:rPr>
              <a:t>driven</a:t>
            </a:r>
            <a:r>
              <a:rPr lang="fr-FR" sz="2400" b="1" dirty="0">
                <a:solidFill>
                  <a:prstClr val="white"/>
                </a:solidFill>
              </a:rPr>
              <a:t> design</a:t>
            </a:r>
          </a:p>
        </p:txBody>
      </p:sp>
      <p:grpSp>
        <p:nvGrpSpPr>
          <p:cNvPr id="13" name="Grupo 64">
            <a:extLst>
              <a:ext uri="{FF2B5EF4-FFF2-40B4-BE49-F238E27FC236}">
                <a16:creationId xmlns:a16="http://schemas.microsoft.com/office/drawing/2014/main" id="{329AD928-9820-453E-AABC-6D31706D7C4E}"/>
              </a:ext>
            </a:extLst>
          </p:cNvPr>
          <p:cNvGrpSpPr/>
          <p:nvPr/>
        </p:nvGrpSpPr>
        <p:grpSpPr>
          <a:xfrm>
            <a:off x="8748156" y="2401490"/>
            <a:ext cx="2950383" cy="4150867"/>
            <a:chOff x="8997367" y="1861489"/>
            <a:chExt cx="2950383" cy="4150867"/>
          </a:xfrm>
          <a:solidFill>
            <a:schemeClr val="bg1">
              <a:alpha val="20000"/>
            </a:schemeClr>
          </a:solidFill>
        </p:grpSpPr>
        <p:grpSp>
          <p:nvGrpSpPr>
            <p:cNvPr id="14" name="Groupe 10">
              <a:extLst>
                <a:ext uri="{FF2B5EF4-FFF2-40B4-BE49-F238E27FC236}">
                  <a16:creationId xmlns:a16="http://schemas.microsoft.com/office/drawing/2014/main" id="{BA914C4A-1BE4-4C82-91C5-2281E1FB84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97367" y="1861489"/>
              <a:ext cx="2950383" cy="4150867"/>
              <a:chOff x="9008864" y="1861578"/>
              <a:chExt cx="2950919" cy="4150434"/>
            </a:xfrm>
            <a:grpFill/>
          </p:grpSpPr>
          <p:pic>
            <p:nvPicPr>
              <p:cNvPr id="18" name="Image 40">
                <a:extLst>
                  <a:ext uri="{FF2B5EF4-FFF2-40B4-BE49-F238E27FC236}">
                    <a16:creationId xmlns:a16="http://schemas.microsoft.com/office/drawing/2014/main" id="{DA150D40-2109-496A-B037-3E64AAC7C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alphaModFix amt="1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094357" y="1861578"/>
                <a:ext cx="476337" cy="4762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Image 41">
                <a:extLst>
                  <a:ext uri="{FF2B5EF4-FFF2-40B4-BE49-F238E27FC236}">
                    <a16:creationId xmlns:a16="http://schemas.microsoft.com/office/drawing/2014/main" id="{70CB3AAE-3126-4278-9B6F-765C6894E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alphaModFix amt="1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1186745" y="2458190"/>
                <a:ext cx="678275" cy="67808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Image 42">
                <a:extLst>
                  <a:ext uri="{FF2B5EF4-FFF2-40B4-BE49-F238E27FC236}">
                    <a16:creationId xmlns:a16="http://schemas.microsoft.com/office/drawing/2014/main" id="{817C80C7-3658-4ACF-A368-5087A156B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alphaModFix amt="1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585485" y="2019450"/>
                <a:ext cx="601259" cy="6010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Image 43">
                <a:extLst>
                  <a:ext uri="{FF2B5EF4-FFF2-40B4-BE49-F238E27FC236}">
                    <a16:creationId xmlns:a16="http://schemas.microsoft.com/office/drawing/2014/main" id="{B0C9D719-62A7-421D-83D2-AD4DCBD05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alphaModFix amt="1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9302599" y="2378907"/>
                <a:ext cx="791758" cy="7915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Image 47">
                <a:extLst>
                  <a:ext uri="{FF2B5EF4-FFF2-40B4-BE49-F238E27FC236}">
                    <a16:creationId xmlns:a16="http://schemas.microsoft.com/office/drawing/2014/main" id="{99AEF519-E73A-4467-913A-998DD3860C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alphaModFix amt="2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8864" y="3526873"/>
                <a:ext cx="1379228" cy="97964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2" descr="RÃ©sultat de recherche d'images pour &quot;multi criteria assessment&quot;">
                <a:extLst>
                  <a:ext uri="{FF2B5EF4-FFF2-40B4-BE49-F238E27FC236}">
                    <a16:creationId xmlns:a16="http://schemas.microsoft.com/office/drawing/2014/main" id="{7D5BD922-E147-4D9A-BBA2-98AD896951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email">
                <a:alphaModFix amt="2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9591" y="4773949"/>
                <a:ext cx="1737766" cy="12380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Image 48">
                <a:extLst>
                  <a:ext uri="{FF2B5EF4-FFF2-40B4-BE49-F238E27FC236}">
                    <a16:creationId xmlns:a16="http://schemas.microsoft.com/office/drawing/2014/main" id="{0852CF47-788F-4327-ACCC-136227FDC0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alphaModFix amt="2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30474" y="3774739"/>
                <a:ext cx="1429309" cy="10329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5" name="Conector: angular 37">
              <a:extLst>
                <a:ext uri="{FF2B5EF4-FFF2-40B4-BE49-F238E27FC236}">
                  <a16:creationId xmlns:a16="http://schemas.microsoft.com/office/drawing/2014/main" id="{66574C59-C14B-464F-99CE-C2C5A4BC1073}"/>
                </a:ext>
              </a:extLst>
            </p:cNvPr>
            <p:cNvCxnSpPr>
              <a:cxnSpLocks/>
              <a:stCxn id="21" idx="3"/>
              <a:endCxn id="18" idx="2"/>
            </p:cNvCxnSpPr>
            <p:nvPr/>
          </p:nvCxnSpPr>
          <p:spPr>
            <a:xfrm flipV="1">
              <a:off x="10082662" y="2337739"/>
              <a:ext cx="238125" cy="436941"/>
            </a:xfrm>
            <a:prstGeom prst="bentConnector2">
              <a:avLst/>
            </a:prstGeom>
            <a:grpFill/>
            <a:ln w="19050">
              <a:solidFill>
                <a:schemeClr val="accent2">
                  <a:lumMod val="75000"/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: angular 70">
              <a:extLst>
                <a:ext uri="{FF2B5EF4-FFF2-40B4-BE49-F238E27FC236}">
                  <a16:creationId xmlns:a16="http://schemas.microsoft.com/office/drawing/2014/main" id="{2F03243B-9F82-4729-8C53-22AA130BE5D6}"/>
                </a:ext>
              </a:extLst>
            </p:cNvPr>
            <p:cNvCxnSpPr>
              <a:cxnSpLocks/>
              <a:stCxn id="21" idx="3"/>
              <a:endCxn id="20" idx="2"/>
            </p:cNvCxnSpPr>
            <p:nvPr/>
          </p:nvCxnSpPr>
          <p:spPr>
            <a:xfrm flipV="1">
              <a:off x="10082662" y="2620527"/>
              <a:ext cx="791614" cy="154153"/>
            </a:xfrm>
            <a:prstGeom prst="bentConnector2">
              <a:avLst/>
            </a:prstGeom>
            <a:grpFill/>
            <a:ln w="19050">
              <a:solidFill>
                <a:schemeClr val="accent2">
                  <a:lumMod val="75000"/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: angular 73">
              <a:extLst>
                <a:ext uri="{FF2B5EF4-FFF2-40B4-BE49-F238E27FC236}">
                  <a16:creationId xmlns:a16="http://schemas.microsoft.com/office/drawing/2014/main" id="{EBD3EF30-57A7-4190-A741-B2B0E141BA18}"/>
                </a:ext>
              </a:extLst>
            </p:cNvPr>
            <p:cNvCxnSpPr>
              <a:cxnSpLocks/>
              <a:stCxn id="21" idx="3"/>
              <a:endCxn id="19" idx="2"/>
            </p:cNvCxnSpPr>
            <p:nvPr/>
          </p:nvCxnSpPr>
          <p:spPr>
            <a:xfrm>
              <a:off x="10082662" y="2774680"/>
              <a:ext cx="1431265" cy="361635"/>
            </a:xfrm>
            <a:prstGeom prst="bentConnector4">
              <a:avLst>
                <a:gd name="adj1" fmla="val 16514"/>
                <a:gd name="adj2" fmla="val 141162"/>
              </a:avLst>
            </a:prstGeom>
            <a:grpFill/>
            <a:ln w="19050">
              <a:solidFill>
                <a:schemeClr val="accent2">
                  <a:lumMod val="75000"/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75">
            <a:extLst>
              <a:ext uri="{FF2B5EF4-FFF2-40B4-BE49-F238E27FC236}">
                <a16:creationId xmlns:a16="http://schemas.microsoft.com/office/drawing/2014/main" id="{6E260613-7FA8-4220-B8C8-B942EBC07FE8}"/>
              </a:ext>
            </a:extLst>
          </p:cNvPr>
          <p:cNvGrpSpPr>
            <a:grpSpLocks/>
          </p:cNvGrpSpPr>
          <p:nvPr/>
        </p:nvGrpSpPr>
        <p:grpSpPr bwMode="auto">
          <a:xfrm>
            <a:off x="5264150" y="5113338"/>
            <a:ext cx="1316038" cy="1319212"/>
            <a:chOff x="5467045" y="5154605"/>
            <a:chExt cx="1316268" cy="1318992"/>
          </a:xfrm>
        </p:grpSpPr>
        <p:sp>
          <p:nvSpPr>
            <p:cNvPr id="26" name="Elipse 71">
              <a:extLst>
                <a:ext uri="{FF2B5EF4-FFF2-40B4-BE49-F238E27FC236}">
                  <a16:creationId xmlns:a16="http://schemas.microsoft.com/office/drawing/2014/main" id="{06A36F9A-6653-406A-9F20-EDD84D0D6B94}"/>
                </a:ext>
              </a:extLst>
            </p:cNvPr>
            <p:cNvSpPr/>
            <p:nvPr/>
          </p:nvSpPr>
          <p:spPr>
            <a:xfrm>
              <a:off x="5467045" y="5154605"/>
              <a:ext cx="1316268" cy="131899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>
                <a:solidFill>
                  <a:prstClr val="white"/>
                </a:solidFill>
              </a:endParaRPr>
            </a:p>
          </p:txBody>
        </p:sp>
        <p:pic>
          <p:nvPicPr>
            <p:cNvPr id="27" name="Imagen 74">
              <a:extLst>
                <a:ext uri="{FF2B5EF4-FFF2-40B4-BE49-F238E27FC236}">
                  <a16:creationId xmlns:a16="http://schemas.microsoft.com/office/drawing/2014/main" id="{29E8D718-E531-482E-80FF-B56DDDA18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421" y="5263022"/>
              <a:ext cx="921031" cy="921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Flecha: a la izquierda y derecha 83">
            <a:extLst>
              <a:ext uri="{FF2B5EF4-FFF2-40B4-BE49-F238E27FC236}">
                <a16:creationId xmlns:a16="http://schemas.microsoft.com/office/drawing/2014/main" id="{7FEB2DB2-175C-486E-BD0A-696D15E654DB}"/>
              </a:ext>
            </a:extLst>
          </p:cNvPr>
          <p:cNvSpPr/>
          <p:nvPr/>
        </p:nvSpPr>
        <p:spPr>
          <a:xfrm>
            <a:off x="3452813" y="5954713"/>
            <a:ext cx="4845050" cy="708025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8B73D835-204C-4172-B577-2FE099748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900" y="6102350"/>
            <a:ext cx="3976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fr-FR" altLang="fr-FR" b="1">
                <a:solidFill>
                  <a:srgbClr val="3F3F3F"/>
                </a:solidFill>
              </a:rPr>
              <a:t>Stakeholders involved in the renovation</a:t>
            </a:r>
          </a:p>
        </p:txBody>
      </p:sp>
      <p:sp>
        <p:nvSpPr>
          <p:cNvPr id="30" name="Rectángulo 4">
            <a:extLst>
              <a:ext uri="{FF2B5EF4-FFF2-40B4-BE49-F238E27FC236}">
                <a16:creationId xmlns:a16="http://schemas.microsoft.com/office/drawing/2014/main" id="{3D3472CA-A4FF-40C3-91DB-5270A66CBA71}"/>
              </a:ext>
            </a:extLst>
          </p:cNvPr>
          <p:cNvSpPr/>
          <p:nvPr/>
        </p:nvSpPr>
        <p:spPr>
          <a:xfrm>
            <a:off x="260350" y="3495675"/>
            <a:ext cx="1665288" cy="181927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31" name="ZoneTexte 5">
            <a:extLst>
              <a:ext uri="{FF2B5EF4-FFF2-40B4-BE49-F238E27FC236}">
                <a16:creationId xmlns:a16="http://schemas.microsoft.com/office/drawing/2014/main" id="{1E9E24D0-E883-4997-9B93-B23B2C357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3238" y="3438525"/>
            <a:ext cx="3538537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AutoNum type="arabicPeriod"/>
              <a:defRPr/>
            </a:pPr>
            <a:r>
              <a:rPr lang="en-US" altLang="fr-FR" b="1" dirty="0">
                <a:solidFill>
                  <a:srgbClr val="3F3F3F"/>
                </a:solidFill>
                <a:sym typeface="Wingdings" panose="05000000000000000000" pitchFamily="2" charset="2"/>
              </a:rPr>
              <a:t>To create the BIM model</a:t>
            </a:r>
          </a:p>
          <a:p>
            <a:pPr>
              <a:buFontTx/>
              <a:buAutoNum type="arabicPeriod"/>
              <a:defRPr/>
            </a:pPr>
            <a:r>
              <a:rPr lang="en-US" altLang="fr-FR" b="1" dirty="0">
                <a:solidFill>
                  <a:srgbClr val="3F3F3F"/>
                </a:solidFill>
              </a:rPr>
              <a:t>To organize, consolidate, secure</a:t>
            </a:r>
          </a:p>
          <a:p>
            <a:pPr>
              <a:buFontTx/>
              <a:buAutoNum type="arabicPeriod"/>
              <a:defRPr/>
            </a:pPr>
            <a:r>
              <a:rPr lang="en-US" altLang="fr-FR" b="1" dirty="0">
                <a:solidFill>
                  <a:srgbClr val="3F3F3F"/>
                </a:solidFill>
              </a:rPr>
              <a:t>To validate the BIM model</a:t>
            </a:r>
            <a:endParaRPr lang="en-US" altLang="fr-FR" b="1" dirty="0">
              <a:solidFill>
                <a:srgbClr val="3F3F3F"/>
              </a:solidFill>
              <a:sym typeface="Wingdings" panose="05000000000000000000" pitchFamily="2" charset="2"/>
            </a:endParaRPr>
          </a:p>
        </p:txBody>
      </p:sp>
      <p:cxnSp>
        <p:nvCxnSpPr>
          <p:cNvPr id="32" name="Conector: angular 60">
            <a:extLst>
              <a:ext uri="{FF2B5EF4-FFF2-40B4-BE49-F238E27FC236}">
                <a16:creationId xmlns:a16="http://schemas.microsoft.com/office/drawing/2014/main" id="{20388474-F62F-486D-80C8-6900981D67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21000" y="12701"/>
            <a:ext cx="422275" cy="2978150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6">
            <a:extLst>
              <a:ext uri="{FF2B5EF4-FFF2-40B4-BE49-F238E27FC236}">
                <a16:creationId xmlns:a16="http://schemas.microsoft.com/office/drawing/2014/main" id="{AD8D8AA3-EA17-40ED-A017-2E94199D29FB}"/>
              </a:ext>
            </a:extLst>
          </p:cNvPr>
          <p:cNvSpPr/>
          <p:nvPr/>
        </p:nvSpPr>
        <p:spPr>
          <a:xfrm>
            <a:off x="2259013" y="1044575"/>
            <a:ext cx="1531937" cy="50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>
                <a:solidFill>
                  <a:srgbClr val="3F3F3F"/>
                </a:solidFill>
              </a:rPr>
              <a:t>Digital inputs</a:t>
            </a:r>
          </a:p>
        </p:txBody>
      </p:sp>
    </p:spTree>
    <p:extLst>
      <p:ext uri="{BB962C8B-B14F-4D97-AF65-F5344CB8AC3E}">
        <p14:creationId xmlns:p14="http://schemas.microsoft.com/office/powerpoint/2010/main" val="308848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D89CC88-5611-4878-96FC-3FE47587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BIM4Ren Concept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9CAB88-0D95-40E5-A304-CB68D6A9D7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1CA539-E993-4D5B-ACEB-4C86949FD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8</a:t>
            </a:fld>
            <a:endParaRPr lang="es-ES"/>
          </a:p>
        </p:txBody>
      </p:sp>
      <p:pic>
        <p:nvPicPr>
          <p:cNvPr id="36" name="Marcador de contenido 7">
            <a:extLst>
              <a:ext uri="{FF2B5EF4-FFF2-40B4-BE49-F238E27FC236}">
                <a16:creationId xmlns:a16="http://schemas.microsoft.com/office/drawing/2014/main" id="{680BA473-16F7-4B55-BDBD-67178C832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267229" y="3093148"/>
            <a:ext cx="1371791" cy="13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1BF2B1D-CB31-4C13-A179-42E00EBCA6D7}"/>
              </a:ext>
            </a:extLst>
          </p:cNvPr>
          <p:cNvSpPr/>
          <p:nvPr/>
        </p:nvSpPr>
        <p:spPr>
          <a:xfrm>
            <a:off x="260350" y="1712913"/>
            <a:ext cx="2763838" cy="43656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fr-FR" sz="2400" b="1" dirty="0">
                <a:solidFill>
                  <a:prstClr val="white"/>
                </a:solidFill>
              </a:rPr>
              <a:t>Data collection</a:t>
            </a:r>
          </a:p>
        </p:txBody>
      </p:sp>
      <p:sp>
        <p:nvSpPr>
          <p:cNvPr id="38" name="ZoneTexte 38">
            <a:extLst>
              <a:ext uri="{FF2B5EF4-FFF2-40B4-BE49-F238E27FC236}">
                <a16:creationId xmlns:a16="http://schemas.microsoft.com/office/drawing/2014/main" id="{03FF3C1B-1392-4A1C-B9AD-FA0939D30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2679700"/>
            <a:ext cx="1851025" cy="64611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fr-FR" altLang="fr-FR" b="1" dirty="0">
                <a:solidFill>
                  <a:srgbClr val="3F3F3F"/>
                </a:solidFill>
              </a:rPr>
              <a:t> </a:t>
            </a:r>
            <a:r>
              <a:rPr lang="fr-FR" altLang="fr-FR" b="1" dirty="0">
                <a:solidFill>
                  <a:prstClr val="white">
                    <a:lumMod val="85000"/>
                  </a:prstClr>
                </a:solidFill>
              </a:rPr>
              <a:t>WHAT IS THE EXISTING DATA ?</a:t>
            </a:r>
          </a:p>
        </p:txBody>
      </p:sp>
      <p:pic>
        <p:nvPicPr>
          <p:cNvPr id="39" name="Imagen 11">
            <a:extLst>
              <a:ext uri="{FF2B5EF4-FFF2-40B4-BE49-F238E27FC236}">
                <a16:creationId xmlns:a16="http://schemas.microsoft.com/office/drawing/2014/main" id="{772EB544-502F-4159-91B4-2FCF9DA0B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9550" y="1649413"/>
            <a:ext cx="1479550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22">
            <a:extLst>
              <a:ext uri="{FF2B5EF4-FFF2-40B4-BE49-F238E27FC236}">
                <a16:creationId xmlns:a16="http://schemas.microsoft.com/office/drawing/2014/main" id="{81E2AD76-4C4F-4100-984B-3DE60A8027CF}"/>
              </a:ext>
            </a:extLst>
          </p:cNvPr>
          <p:cNvSpPr/>
          <p:nvPr/>
        </p:nvSpPr>
        <p:spPr>
          <a:xfrm>
            <a:off x="4621213" y="1071563"/>
            <a:ext cx="2922587" cy="436562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fr-FR" sz="2400" b="1" dirty="0">
                <a:solidFill>
                  <a:prstClr val="white"/>
                </a:solidFill>
              </a:rPr>
              <a:t>Data Management</a:t>
            </a:r>
          </a:p>
        </p:txBody>
      </p:sp>
      <p:sp>
        <p:nvSpPr>
          <p:cNvPr id="41" name="Rectángulo 68">
            <a:extLst>
              <a:ext uri="{FF2B5EF4-FFF2-40B4-BE49-F238E27FC236}">
                <a16:creationId xmlns:a16="http://schemas.microsoft.com/office/drawing/2014/main" id="{4160FAC0-BD46-4D6E-AD47-68182A966976}"/>
              </a:ext>
            </a:extLst>
          </p:cNvPr>
          <p:cNvSpPr/>
          <p:nvPr/>
        </p:nvSpPr>
        <p:spPr>
          <a:xfrm>
            <a:off x="8613775" y="2259013"/>
            <a:ext cx="3184525" cy="4427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42" name="Rectangle 22">
            <a:extLst>
              <a:ext uri="{FF2B5EF4-FFF2-40B4-BE49-F238E27FC236}">
                <a16:creationId xmlns:a16="http://schemas.microsoft.com/office/drawing/2014/main" id="{46916527-D46E-4D1B-A1F4-0C1095AF58D9}"/>
              </a:ext>
            </a:extLst>
          </p:cNvPr>
          <p:cNvSpPr/>
          <p:nvPr/>
        </p:nvSpPr>
        <p:spPr>
          <a:xfrm>
            <a:off x="8669338" y="1712913"/>
            <a:ext cx="3267075" cy="4365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fr-FR" sz="2400" b="1" dirty="0">
                <a:solidFill>
                  <a:prstClr val="white"/>
                </a:solidFill>
              </a:rPr>
              <a:t>Data- </a:t>
            </a:r>
            <a:r>
              <a:rPr lang="fr-FR" sz="2400" b="1" dirty="0" err="1">
                <a:solidFill>
                  <a:prstClr val="white"/>
                </a:solidFill>
              </a:rPr>
              <a:t>driven</a:t>
            </a:r>
            <a:r>
              <a:rPr lang="fr-FR" sz="2400" b="1" dirty="0">
                <a:solidFill>
                  <a:prstClr val="white"/>
                </a:solidFill>
              </a:rPr>
              <a:t> design</a:t>
            </a:r>
          </a:p>
        </p:txBody>
      </p:sp>
      <p:grpSp>
        <p:nvGrpSpPr>
          <p:cNvPr id="43" name="Grupo 75">
            <a:extLst>
              <a:ext uri="{FF2B5EF4-FFF2-40B4-BE49-F238E27FC236}">
                <a16:creationId xmlns:a16="http://schemas.microsoft.com/office/drawing/2014/main" id="{1ACCDD72-B055-42BE-8189-9082B7121A4B}"/>
              </a:ext>
            </a:extLst>
          </p:cNvPr>
          <p:cNvGrpSpPr>
            <a:grpSpLocks/>
          </p:cNvGrpSpPr>
          <p:nvPr/>
        </p:nvGrpSpPr>
        <p:grpSpPr bwMode="auto">
          <a:xfrm>
            <a:off x="5264150" y="5113338"/>
            <a:ext cx="1316038" cy="1319212"/>
            <a:chOff x="5467045" y="5154605"/>
            <a:chExt cx="1316268" cy="1318992"/>
          </a:xfrm>
        </p:grpSpPr>
        <p:sp>
          <p:nvSpPr>
            <p:cNvPr id="44" name="Elipse 71">
              <a:extLst>
                <a:ext uri="{FF2B5EF4-FFF2-40B4-BE49-F238E27FC236}">
                  <a16:creationId xmlns:a16="http://schemas.microsoft.com/office/drawing/2014/main" id="{5B57914E-0E50-48B1-BB0E-2D96E3ECE792}"/>
                </a:ext>
              </a:extLst>
            </p:cNvPr>
            <p:cNvSpPr/>
            <p:nvPr/>
          </p:nvSpPr>
          <p:spPr>
            <a:xfrm>
              <a:off x="5467045" y="5154605"/>
              <a:ext cx="1316268" cy="131899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>
                <a:solidFill>
                  <a:prstClr val="white"/>
                </a:solidFill>
              </a:endParaRPr>
            </a:p>
          </p:txBody>
        </p:sp>
        <p:pic>
          <p:nvPicPr>
            <p:cNvPr id="45" name="Imagen 74">
              <a:extLst>
                <a:ext uri="{FF2B5EF4-FFF2-40B4-BE49-F238E27FC236}">
                  <a16:creationId xmlns:a16="http://schemas.microsoft.com/office/drawing/2014/main" id="{B3602909-1321-4C83-B8E4-6F0D4B9B80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421" y="5263022"/>
              <a:ext cx="921031" cy="921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Flecha: a la izquierda y derecha 83">
            <a:extLst>
              <a:ext uri="{FF2B5EF4-FFF2-40B4-BE49-F238E27FC236}">
                <a16:creationId xmlns:a16="http://schemas.microsoft.com/office/drawing/2014/main" id="{5C4E45E9-A0BC-4F5C-8902-0D9A6B82B4EE}"/>
              </a:ext>
            </a:extLst>
          </p:cNvPr>
          <p:cNvSpPr/>
          <p:nvPr/>
        </p:nvSpPr>
        <p:spPr>
          <a:xfrm>
            <a:off x="3452813" y="5954713"/>
            <a:ext cx="4845050" cy="708025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47" name="Rectangle 21">
            <a:extLst>
              <a:ext uri="{FF2B5EF4-FFF2-40B4-BE49-F238E27FC236}">
                <a16:creationId xmlns:a16="http://schemas.microsoft.com/office/drawing/2014/main" id="{AE93E431-4195-4656-9564-F04F28ACC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900" y="6102350"/>
            <a:ext cx="3976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fr-FR" altLang="fr-FR" b="1">
                <a:solidFill>
                  <a:srgbClr val="3F3F3F"/>
                </a:solidFill>
              </a:rPr>
              <a:t>Stakeholders involved in the renovation</a:t>
            </a:r>
          </a:p>
        </p:txBody>
      </p:sp>
      <p:sp>
        <p:nvSpPr>
          <p:cNvPr id="48" name="Rectángulo 4">
            <a:extLst>
              <a:ext uri="{FF2B5EF4-FFF2-40B4-BE49-F238E27FC236}">
                <a16:creationId xmlns:a16="http://schemas.microsoft.com/office/drawing/2014/main" id="{D565978C-A9A6-4B65-9BDA-F61B898CF2D5}"/>
              </a:ext>
            </a:extLst>
          </p:cNvPr>
          <p:cNvSpPr/>
          <p:nvPr/>
        </p:nvSpPr>
        <p:spPr>
          <a:xfrm>
            <a:off x="260350" y="3495675"/>
            <a:ext cx="1665288" cy="181927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cxnSp>
        <p:nvCxnSpPr>
          <p:cNvPr id="49" name="Conector: angular 6">
            <a:extLst>
              <a:ext uri="{FF2B5EF4-FFF2-40B4-BE49-F238E27FC236}">
                <a16:creationId xmlns:a16="http://schemas.microsoft.com/office/drawing/2014/main" id="{39795978-3983-4925-99D3-A11A107D7790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7543800" y="1290638"/>
            <a:ext cx="2759075" cy="422275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16">
            <a:extLst>
              <a:ext uri="{FF2B5EF4-FFF2-40B4-BE49-F238E27FC236}">
                <a16:creationId xmlns:a16="http://schemas.microsoft.com/office/drawing/2014/main" id="{E51DBB5F-A213-41C9-B66A-12D0BBF2F756}"/>
              </a:ext>
            </a:extLst>
          </p:cNvPr>
          <p:cNvSpPr/>
          <p:nvPr/>
        </p:nvSpPr>
        <p:spPr>
          <a:xfrm>
            <a:off x="8010525" y="1066800"/>
            <a:ext cx="1317625" cy="50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>
                <a:solidFill>
                  <a:srgbClr val="3F3F3F"/>
                </a:solidFill>
              </a:rPr>
              <a:t>Exploit BIM</a:t>
            </a:r>
          </a:p>
        </p:txBody>
      </p:sp>
      <p:sp>
        <p:nvSpPr>
          <p:cNvPr id="51" name="ZoneTexte 5">
            <a:extLst>
              <a:ext uri="{FF2B5EF4-FFF2-40B4-BE49-F238E27FC236}">
                <a16:creationId xmlns:a16="http://schemas.microsoft.com/office/drawing/2014/main" id="{5BE6BC9F-083E-4DA6-A2B1-0DF052CD1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3238" y="3438525"/>
            <a:ext cx="3538537" cy="923925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AutoNum type="arabicPeriod"/>
              <a:defRPr/>
            </a:pPr>
            <a:r>
              <a:rPr lang="en-US" altLang="fr-FR" b="1" dirty="0">
                <a:solidFill>
                  <a:prstClr val="white">
                    <a:lumMod val="85000"/>
                  </a:prstClr>
                </a:solidFill>
                <a:sym typeface="Wingdings" panose="05000000000000000000" pitchFamily="2" charset="2"/>
              </a:rPr>
              <a:t>To create the BIM model</a:t>
            </a:r>
          </a:p>
          <a:p>
            <a:pPr>
              <a:buFontTx/>
              <a:buAutoNum type="arabicPeriod"/>
              <a:defRPr/>
            </a:pPr>
            <a:r>
              <a:rPr lang="en-US" altLang="fr-FR" b="1" dirty="0">
                <a:solidFill>
                  <a:prstClr val="white">
                    <a:lumMod val="85000"/>
                  </a:prstClr>
                </a:solidFill>
              </a:rPr>
              <a:t>To organize, consolidate, secure</a:t>
            </a:r>
          </a:p>
          <a:p>
            <a:pPr>
              <a:buFontTx/>
              <a:buAutoNum type="arabicPeriod"/>
              <a:defRPr/>
            </a:pPr>
            <a:r>
              <a:rPr lang="en-US" altLang="fr-FR" b="1" dirty="0">
                <a:solidFill>
                  <a:prstClr val="white">
                    <a:lumMod val="85000"/>
                  </a:prstClr>
                </a:solidFill>
              </a:rPr>
              <a:t>To exploit the BIM model</a:t>
            </a:r>
            <a:endParaRPr lang="en-US" altLang="fr-FR" b="1" dirty="0">
              <a:solidFill>
                <a:prstClr val="white">
                  <a:lumMod val="85000"/>
                </a:prstClr>
              </a:solidFill>
              <a:sym typeface="Wingdings" panose="05000000000000000000" pitchFamily="2" charset="2"/>
            </a:endParaRPr>
          </a:p>
        </p:txBody>
      </p:sp>
      <p:cxnSp>
        <p:nvCxnSpPr>
          <p:cNvPr id="52" name="Conector: angular 35">
            <a:extLst>
              <a:ext uri="{FF2B5EF4-FFF2-40B4-BE49-F238E27FC236}">
                <a16:creationId xmlns:a16="http://schemas.microsoft.com/office/drawing/2014/main" id="{9C9C935D-9A6B-4600-88C5-68672321C6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21000" y="12701"/>
            <a:ext cx="422275" cy="2978150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16">
            <a:extLst>
              <a:ext uri="{FF2B5EF4-FFF2-40B4-BE49-F238E27FC236}">
                <a16:creationId xmlns:a16="http://schemas.microsoft.com/office/drawing/2014/main" id="{493B7CCC-6506-45AC-92EC-E86749965B57}"/>
              </a:ext>
            </a:extLst>
          </p:cNvPr>
          <p:cNvSpPr/>
          <p:nvPr/>
        </p:nvSpPr>
        <p:spPr>
          <a:xfrm>
            <a:off x="2259013" y="1044575"/>
            <a:ext cx="1531937" cy="50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>
                <a:solidFill>
                  <a:prstClr val="white">
                    <a:lumMod val="85000"/>
                  </a:prstClr>
                </a:solidFill>
              </a:rPr>
              <a:t>Digital inputs</a:t>
            </a:r>
          </a:p>
        </p:txBody>
      </p:sp>
      <p:grpSp>
        <p:nvGrpSpPr>
          <p:cNvPr id="54" name="Grupo 44">
            <a:extLst>
              <a:ext uri="{FF2B5EF4-FFF2-40B4-BE49-F238E27FC236}">
                <a16:creationId xmlns:a16="http://schemas.microsoft.com/office/drawing/2014/main" id="{F5209F3E-3AF8-4548-B18B-60E95B774E91}"/>
              </a:ext>
            </a:extLst>
          </p:cNvPr>
          <p:cNvGrpSpPr/>
          <p:nvPr/>
        </p:nvGrpSpPr>
        <p:grpSpPr>
          <a:xfrm>
            <a:off x="8748156" y="2401490"/>
            <a:ext cx="2950383" cy="4150867"/>
            <a:chOff x="8997367" y="1861489"/>
            <a:chExt cx="2950383" cy="4150867"/>
          </a:xfrm>
          <a:solidFill>
            <a:schemeClr val="bg1"/>
          </a:solidFill>
        </p:grpSpPr>
        <p:grpSp>
          <p:nvGrpSpPr>
            <p:cNvPr id="55" name="Groupe 10">
              <a:extLst>
                <a:ext uri="{FF2B5EF4-FFF2-40B4-BE49-F238E27FC236}">
                  <a16:creationId xmlns:a16="http://schemas.microsoft.com/office/drawing/2014/main" id="{9E96716F-C7E6-4572-B301-AE55A7690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97367" y="1861489"/>
              <a:ext cx="2950383" cy="4150867"/>
              <a:chOff x="9008864" y="1861578"/>
              <a:chExt cx="2950919" cy="4150434"/>
            </a:xfrm>
            <a:grpFill/>
          </p:grpSpPr>
          <p:pic>
            <p:nvPicPr>
              <p:cNvPr id="59" name="Image 40">
                <a:extLst>
                  <a:ext uri="{FF2B5EF4-FFF2-40B4-BE49-F238E27FC236}">
                    <a16:creationId xmlns:a16="http://schemas.microsoft.com/office/drawing/2014/main" id="{9AFB2143-212B-42C9-8F50-0B65ACF8B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094357" y="1861578"/>
                <a:ext cx="476337" cy="4762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0" name="Image 41">
                <a:extLst>
                  <a:ext uri="{FF2B5EF4-FFF2-40B4-BE49-F238E27FC236}">
                    <a16:creationId xmlns:a16="http://schemas.microsoft.com/office/drawing/2014/main" id="{EB4C1EE5-ABD6-4CF2-B47F-FA4CA2B6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1186745" y="2458190"/>
                <a:ext cx="678275" cy="67808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" name="Image 42">
                <a:extLst>
                  <a:ext uri="{FF2B5EF4-FFF2-40B4-BE49-F238E27FC236}">
                    <a16:creationId xmlns:a16="http://schemas.microsoft.com/office/drawing/2014/main" id="{88B1F2DF-E8E1-4022-95B8-5318B2B939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585485" y="2019450"/>
                <a:ext cx="601259" cy="6010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" name="Image 43">
                <a:extLst>
                  <a:ext uri="{FF2B5EF4-FFF2-40B4-BE49-F238E27FC236}">
                    <a16:creationId xmlns:a16="http://schemas.microsoft.com/office/drawing/2014/main" id="{1F1A1424-464F-4E67-8C7A-35DA58CA8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9302599" y="2378907"/>
                <a:ext cx="791758" cy="7915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3" name="Image 47">
                <a:extLst>
                  <a:ext uri="{FF2B5EF4-FFF2-40B4-BE49-F238E27FC236}">
                    <a16:creationId xmlns:a16="http://schemas.microsoft.com/office/drawing/2014/main" id="{7E2167C5-B2A4-4505-9E3C-752B73A8B8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8864" y="3526873"/>
                <a:ext cx="1379228" cy="97964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2" descr="RÃ©sultat de recherche d'images pour &quot;multi criteria assessment&quot;">
                <a:extLst>
                  <a:ext uri="{FF2B5EF4-FFF2-40B4-BE49-F238E27FC236}">
                    <a16:creationId xmlns:a16="http://schemas.microsoft.com/office/drawing/2014/main" id="{D246A475-35C6-4AD4-878A-B290870466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9591" y="4773949"/>
                <a:ext cx="1737766" cy="12380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" name="Image 48">
                <a:extLst>
                  <a:ext uri="{FF2B5EF4-FFF2-40B4-BE49-F238E27FC236}">
                    <a16:creationId xmlns:a16="http://schemas.microsoft.com/office/drawing/2014/main" id="{A3514029-2220-4C0B-9830-5A9DC02CCA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30474" y="3774739"/>
                <a:ext cx="1429309" cy="10329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56" name="Conector: angular 46">
              <a:extLst>
                <a:ext uri="{FF2B5EF4-FFF2-40B4-BE49-F238E27FC236}">
                  <a16:creationId xmlns:a16="http://schemas.microsoft.com/office/drawing/2014/main" id="{DA4D06CA-36CC-4BBC-AA20-13E12986765A}"/>
                </a:ext>
              </a:extLst>
            </p:cNvPr>
            <p:cNvCxnSpPr>
              <a:cxnSpLocks/>
              <a:stCxn id="62" idx="3"/>
              <a:endCxn id="59" idx="2"/>
            </p:cNvCxnSpPr>
            <p:nvPr/>
          </p:nvCxnSpPr>
          <p:spPr>
            <a:xfrm flipV="1">
              <a:off x="10082662" y="2337739"/>
              <a:ext cx="238125" cy="436941"/>
            </a:xfrm>
            <a:prstGeom prst="bentConnector2">
              <a:avLst/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: angular 47">
              <a:extLst>
                <a:ext uri="{FF2B5EF4-FFF2-40B4-BE49-F238E27FC236}">
                  <a16:creationId xmlns:a16="http://schemas.microsoft.com/office/drawing/2014/main" id="{C7DF969B-6169-403F-B37D-8252F163490E}"/>
                </a:ext>
              </a:extLst>
            </p:cNvPr>
            <p:cNvCxnSpPr>
              <a:cxnSpLocks/>
              <a:stCxn id="62" idx="3"/>
              <a:endCxn id="61" idx="2"/>
            </p:cNvCxnSpPr>
            <p:nvPr/>
          </p:nvCxnSpPr>
          <p:spPr>
            <a:xfrm flipV="1">
              <a:off x="10082662" y="2620527"/>
              <a:ext cx="791614" cy="154153"/>
            </a:xfrm>
            <a:prstGeom prst="bentConnector2">
              <a:avLst/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: angular 48">
              <a:extLst>
                <a:ext uri="{FF2B5EF4-FFF2-40B4-BE49-F238E27FC236}">
                  <a16:creationId xmlns:a16="http://schemas.microsoft.com/office/drawing/2014/main" id="{04C4367F-FC70-4E27-B0DB-F9786680C435}"/>
                </a:ext>
              </a:extLst>
            </p:cNvPr>
            <p:cNvCxnSpPr>
              <a:cxnSpLocks/>
              <a:stCxn id="62" idx="3"/>
              <a:endCxn id="60" idx="2"/>
            </p:cNvCxnSpPr>
            <p:nvPr/>
          </p:nvCxnSpPr>
          <p:spPr>
            <a:xfrm>
              <a:off x="10082662" y="2774680"/>
              <a:ext cx="1431265" cy="361635"/>
            </a:xfrm>
            <a:prstGeom prst="bentConnector4">
              <a:avLst>
                <a:gd name="adj1" fmla="val 16514"/>
                <a:gd name="adj2" fmla="val 141162"/>
              </a:avLst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2236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EF42A60-C393-43B1-8C82-DA5DB09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BIM4Ren Concept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3CCDA4-20B9-4141-B46B-B27DBCEBB5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W3C LBD  - 15/02/2021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DC6FBD-B5E7-48C1-A155-8586D3A888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F2B115-3CA1-429E-85D3-DDC55591BE14}" type="slidenum">
              <a:rPr lang="es-ES" smtClean="0"/>
              <a:t>9</a:t>
            </a:fld>
            <a:endParaRPr lang="es-ES"/>
          </a:p>
        </p:txBody>
      </p:sp>
      <p:pic>
        <p:nvPicPr>
          <p:cNvPr id="6" name="Marcador de contenido 7">
            <a:extLst>
              <a:ext uri="{FF2B5EF4-FFF2-40B4-BE49-F238E27FC236}">
                <a16:creationId xmlns:a16="http://schemas.microsoft.com/office/drawing/2014/main" id="{3A41A42E-5949-4464-99C1-DC12C4942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267229" y="3093148"/>
            <a:ext cx="1371791" cy="13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A7BBCC-0D7F-431A-ADE1-B7893464CC9D}"/>
              </a:ext>
            </a:extLst>
          </p:cNvPr>
          <p:cNvSpPr/>
          <p:nvPr/>
        </p:nvSpPr>
        <p:spPr>
          <a:xfrm>
            <a:off x="260350" y="1712913"/>
            <a:ext cx="2763838" cy="436562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fr-FR" sz="2400" b="1" dirty="0">
                <a:solidFill>
                  <a:prstClr val="white"/>
                </a:solidFill>
              </a:rPr>
              <a:t>Data collection</a:t>
            </a:r>
          </a:p>
        </p:txBody>
      </p:sp>
      <p:sp>
        <p:nvSpPr>
          <p:cNvPr id="8" name="ZoneTexte 38">
            <a:extLst>
              <a:ext uri="{FF2B5EF4-FFF2-40B4-BE49-F238E27FC236}">
                <a16:creationId xmlns:a16="http://schemas.microsoft.com/office/drawing/2014/main" id="{A1643466-C98E-4F45-91F8-170FB166C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2679700"/>
            <a:ext cx="1851025" cy="64611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fr-FR" altLang="fr-FR" b="1" dirty="0">
                <a:solidFill>
                  <a:srgbClr val="3F3F3F"/>
                </a:solidFill>
              </a:rPr>
              <a:t> </a:t>
            </a:r>
            <a:r>
              <a:rPr lang="fr-FR" altLang="fr-FR" b="1" dirty="0">
                <a:solidFill>
                  <a:prstClr val="white">
                    <a:lumMod val="85000"/>
                  </a:prstClr>
                </a:solidFill>
              </a:rPr>
              <a:t>WHAT IS THE EXISTING DATA ?</a:t>
            </a: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EC7D62E0-7BC8-4CD4-9A0C-8A134F94E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9550" y="1649413"/>
            <a:ext cx="1479550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2">
            <a:extLst>
              <a:ext uri="{FF2B5EF4-FFF2-40B4-BE49-F238E27FC236}">
                <a16:creationId xmlns:a16="http://schemas.microsoft.com/office/drawing/2014/main" id="{C3CADAD0-09F8-4C05-9F71-BBB0B1B3B423}"/>
              </a:ext>
            </a:extLst>
          </p:cNvPr>
          <p:cNvSpPr/>
          <p:nvPr/>
        </p:nvSpPr>
        <p:spPr>
          <a:xfrm>
            <a:off x="4621213" y="1071563"/>
            <a:ext cx="2922587" cy="4365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fr-FR" sz="2400" b="1" dirty="0">
                <a:solidFill>
                  <a:prstClr val="white"/>
                </a:solidFill>
              </a:rPr>
              <a:t>Data Management</a:t>
            </a:r>
          </a:p>
        </p:txBody>
      </p:sp>
      <p:sp>
        <p:nvSpPr>
          <p:cNvPr id="11" name="Rectángulo 68">
            <a:extLst>
              <a:ext uri="{FF2B5EF4-FFF2-40B4-BE49-F238E27FC236}">
                <a16:creationId xmlns:a16="http://schemas.microsoft.com/office/drawing/2014/main" id="{4191D916-9E43-4C3D-A468-D66C6E3A3EFE}"/>
              </a:ext>
            </a:extLst>
          </p:cNvPr>
          <p:cNvSpPr/>
          <p:nvPr/>
        </p:nvSpPr>
        <p:spPr>
          <a:xfrm>
            <a:off x="8613775" y="2259013"/>
            <a:ext cx="3184525" cy="4427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52B44404-D5FA-40C9-BDA5-F94C2CAABE02}"/>
              </a:ext>
            </a:extLst>
          </p:cNvPr>
          <p:cNvSpPr/>
          <p:nvPr/>
        </p:nvSpPr>
        <p:spPr>
          <a:xfrm>
            <a:off x="8669338" y="1712913"/>
            <a:ext cx="3267075" cy="43656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fr-FR" sz="2400" b="1" dirty="0">
                <a:solidFill>
                  <a:prstClr val="white"/>
                </a:solidFill>
              </a:rPr>
              <a:t>Data- </a:t>
            </a:r>
            <a:r>
              <a:rPr lang="fr-FR" sz="2400" b="1" dirty="0" err="1">
                <a:solidFill>
                  <a:prstClr val="white"/>
                </a:solidFill>
              </a:rPr>
              <a:t>driven</a:t>
            </a:r>
            <a:r>
              <a:rPr lang="fr-FR" sz="2400" b="1" dirty="0">
                <a:solidFill>
                  <a:prstClr val="white"/>
                </a:solidFill>
              </a:rPr>
              <a:t> design</a:t>
            </a:r>
          </a:p>
        </p:txBody>
      </p:sp>
      <p:grpSp>
        <p:nvGrpSpPr>
          <p:cNvPr id="13" name="Grupo 64">
            <a:extLst>
              <a:ext uri="{FF2B5EF4-FFF2-40B4-BE49-F238E27FC236}">
                <a16:creationId xmlns:a16="http://schemas.microsoft.com/office/drawing/2014/main" id="{329AD928-9820-453E-AABC-6D31706D7C4E}"/>
              </a:ext>
            </a:extLst>
          </p:cNvPr>
          <p:cNvGrpSpPr/>
          <p:nvPr/>
        </p:nvGrpSpPr>
        <p:grpSpPr>
          <a:xfrm>
            <a:off x="8748156" y="2401490"/>
            <a:ext cx="2950383" cy="4150867"/>
            <a:chOff x="8997367" y="1861489"/>
            <a:chExt cx="2950383" cy="4150867"/>
          </a:xfrm>
          <a:solidFill>
            <a:schemeClr val="bg1">
              <a:alpha val="20000"/>
            </a:schemeClr>
          </a:solidFill>
        </p:grpSpPr>
        <p:grpSp>
          <p:nvGrpSpPr>
            <p:cNvPr id="14" name="Groupe 10">
              <a:extLst>
                <a:ext uri="{FF2B5EF4-FFF2-40B4-BE49-F238E27FC236}">
                  <a16:creationId xmlns:a16="http://schemas.microsoft.com/office/drawing/2014/main" id="{BA914C4A-1BE4-4C82-91C5-2281E1FB84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97367" y="1861489"/>
              <a:ext cx="2950383" cy="4150867"/>
              <a:chOff x="9008864" y="1861578"/>
              <a:chExt cx="2950919" cy="4150434"/>
            </a:xfrm>
            <a:grpFill/>
          </p:grpSpPr>
          <p:pic>
            <p:nvPicPr>
              <p:cNvPr id="18" name="Image 40">
                <a:extLst>
                  <a:ext uri="{FF2B5EF4-FFF2-40B4-BE49-F238E27FC236}">
                    <a16:creationId xmlns:a16="http://schemas.microsoft.com/office/drawing/2014/main" id="{DA150D40-2109-496A-B037-3E64AAC7C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alphaModFix amt="1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094357" y="1861578"/>
                <a:ext cx="476337" cy="4762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Image 41">
                <a:extLst>
                  <a:ext uri="{FF2B5EF4-FFF2-40B4-BE49-F238E27FC236}">
                    <a16:creationId xmlns:a16="http://schemas.microsoft.com/office/drawing/2014/main" id="{70CB3AAE-3126-4278-9B6F-765C6894E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alphaModFix amt="1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1186745" y="2458190"/>
                <a:ext cx="678275" cy="67808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Image 42">
                <a:extLst>
                  <a:ext uri="{FF2B5EF4-FFF2-40B4-BE49-F238E27FC236}">
                    <a16:creationId xmlns:a16="http://schemas.microsoft.com/office/drawing/2014/main" id="{817C80C7-3658-4ACF-A368-5087A156B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alphaModFix amt="1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585485" y="2019450"/>
                <a:ext cx="601259" cy="6010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Image 43">
                <a:extLst>
                  <a:ext uri="{FF2B5EF4-FFF2-40B4-BE49-F238E27FC236}">
                    <a16:creationId xmlns:a16="http://schemas.microsoft.com/office/drawing/2014/main" id="{B0C9D719-62A7-421D-83D2-AD4DCBD05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alphaModFix amt="1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9302599" y="2378907"/>
                <a:ext cx="791758" cy="7915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Image 47">
                <a:extLst>
                  <a:ext uri="{FF2B5EF4-FFF2-40B4-BE49-F238E27FC236}">
                    <a16:creationId xmlns:a16="http://schemas.microsoft.com/office/drawing/2014/main" id="{99AEF519-E73A-4467-913A-998DD3860C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alphaModFix amt="2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8864" y="3526873"/>
                <a:ext cx="1379228" cy="97964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2" descr="RÃ©sultat de recherche d'images pour &quot;multi criteria assessment&quot;">
                <a:extLst>
                  <a:ext uri="{FF2B5EF4-FFF2-40B4-BE49-F238E27FC236}">
                    <a16:creationId xmlns:a16="http://schemas.microsoft.com/office/drawing/2014/main" id="{7D5BD922-E147-4D9A-BBA2-98AD896951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email">
                <a:alphaModFix amt="2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9591" y="4773949"/>
                <a:ext cx="1737766" cy="12380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Image 48">
                <a:extLst>
                  <a:ext uri="{FF2B5EF4-FFF2-40B4-BE49-F238E27FC236}">
                    <a16:creationId xmlns:a16="http://schemas.microsoft.com/office/drawing/2014/main" id="{0852CF47-788F-4327-ACCC-136227FDC0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alphaModFix amt="2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30474" y="3774739"/>
                <a:ext cx="1429309" cy="10329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5" name="Conector: angular 37">
              <a:extLst>
                <a:ext uri="{FF2B5EF4-FFF2-40B4-BE49-F238E27FC236}">
                  <a16:creationId xmlns:a16="http://schemas.microsoft.com/office/drawing/2014/main" id="{66574C59-C14B-464F-99CE-C2C5A4BC1073}"/>
                </a:ext>
              </a:extLst>
            </p:cNvPr>
            <p:cNvCxnSpPr>
              <a:cxnSpLocks/>
              <a:stCxn id="21" idx="3"/>
              <a:endCxn id="18" idx="2"/>
            </p:cNvCxnSpPr>
            <p:nvPr/>
          </p:nvCxnSpPr>
          <p:spPr>
            <a:xfrm flipV="1">
              <a:off x="10082662" y="2337739"/>
              <a:ext cx="238125" cy="436941"/>
            </a:xfrm>
            <a:prstGeom prst="bentConnector2">
              <a:avLst/>
            </a:prstGeom>
            <a:grpFill/>
            <a:ln w="19050">
              <a:solidFill>
                <a:schemeClr val="accent2">
                  <a:lumMod val="75000"/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: angular 70">
              <a:extLst>
                <a:ext uri="{FF2B5EF4-FFF2-40B4-BE49-F238E27FC236}">
                  <a16:creationId xmlns:a16="http://schemas.microsoft.com/office/drawing/2014/main" id="{2F03243B-9F82-4729-8C53-22AA130BE5D6}"/>
                </a:ext>
              </a:extLst>
            </p:cNvPr>
            <p:cNvCxnSpPr>
              <a:cxnSpLocks/>
              <a:stCxn id="21" idx="3"/>
              <a:endCxn id="20" idx="2"/>
            </p:cNvCxnSpPr>
            <p:nvPr/>
          </p:nvCxnSpPr>
          <p:spPr>
            <a:xfrm flipV="1">
              <a:off x="10082662" y="2620527"/>
              <a:ext cx="791614" cy="154153"/>
            </a:xfrm>
            <a:prstGeom prst="bentConnector2">
              <a:avLst/>
            </a:prstGeom>
            <a:grpFill/>
            <a:ln w="19050">
              <a:solidFill>
                <a:schemeClr val="accent2">
                  <a:lumMod val="75000"/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: angular 73">
              <a:extLst>
                <a:ext uri="{FF2B5EF4-FFF2-40B4-BE49-F238E27FC236}">
                  <a16:creationId xmlns:a16="http://schemas.microsoft.com/office/drawing/2014/main" id="{EBD3EF30-57A7-4190-A741-B2B0E141BA18}"/>
                </a:ext>
              </a:extLst>
            </p:cNvPr>
            <p:cNvCxnSpPr>
              <a:cxnSpLocks/>
              <a:stCxn id="21" idx="3"/>
              <a:endCxn id="19" idx="2"/>
            </p:cNvCxnSpPr>
            <p:nvPr/>
          </p:nvCxnSpPr>
          <p:spPr>
            <a:xfrm>
              <a:off x="10082662" y="2774680"/>
              <a:ext cx="1431265" cy="361635"/>
            </a:xfrm>
            <a:prstGeom prst="bentConnector4">
              <a:avLst>
                <a:gd name="adj1" fmla="val 16514"/>
                <a:gd name="adj2" fmla="val 141162"/>
              </a:avLst>
            </a:prstGeom>
            <a:grpFill/>
            <a:ln w="19050">
              <a:solidFill>
                <a:schemeClr val="accent2">
                  <a:lumMod val="75000"/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75">
            <a:extLst>
              <a:ext uri="{FF2B5EF4-FFF2-40B4-BE49-F238E27FC236}">
                <a16:creationId xmlns:a16="http://schemas.microsoft.com/office/drawing/2014/main" id="{6E260613-7FA8-4220-B8C8-B942EBC07FE8}"/>
              </a:ext>
            </a:extLst>
          </p:cNvPr>
          <p:cNvGrpSpPr>
            <a:grpSpLocks/>
          </p:cNvGrpSpPr>
          <p:nvPr/>
        </p:nvGrpSpPr>
        <p:grpSpPr bwMode="auto">
          <a:xfrm>
            <a:off x="5264150" y="5113338"/>
            <a:ext cx="1316038" cy="1319212"/>
            <a:chOff x="5467045" y="5154605"/>
            <a:chExt cx="1316268" cy="1318992"/>
          </a:xfrm>
        </p:grpSpPr>
        <p:sp>
          <p:nvSpPr>
            <p:cNvPr id="26" name="Elipse 71">
              <a:extLst>
                <a:ext uri="{FF2B5EF4-FFF2-40B4-BE49-F238E27FC236}">
                  <a16:creationId xmlns:a16="http://schemas.microsoft.com/office/drawing/2014/main" id="{06A36F9A-6653-406A-9F20-EDD84D0D6B94}"/>
                </a:ext>
              </a:extLst>
            </p:cNvPr>
            <p:cNvSpPr/>
            <p:nvPr/>
          </p:nvSpPr>
          <p:spPr>
            <a:xfrm>
              <a:off x="5467045" y="5154605"/>
              <a:ext cx="1316268" cy="131899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>
                <a:solidFill>
                  <a:prstClr val="white"/>
                </a:solidFill>
              </a:endParaRPr>
            </a:p>
          </p:txBody>
        </p:sp>
        <p:pic>
          <p:nvPicPr>
            <p:cNvPr id="27" name="Imagen 74">
              <a:extLst>
                <a:ext uri="{FF2B5EF4-FFF2-40B4-BE49-F238E27FC236}">
                  <a16:creationId xmlns:a16="http://schemas.microsoft.com/office/drawing/2014/main" id="{29E8D718-E531-482E-80FF-B56DDDA18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421" y="5263022"/>
              <a:ext cx="921031" cy="921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Flecha: a la izquierda y derecha 83">
            <a:extLst>
              <a:ext uri="{FF2B5EF4-FFF2-40B4-BE49-F238E27FC236}">
                <a16:creationId xmlns:a16="http://schemas.microsoft.com/office/drawing/2014/main" id="{7FEB2DB2-175C-486E-BD0A-696D15E654DB}"/>
              </a:ext>
            </a:extLst>
          </p:cNvPr>
          <p:cNvSpPr/>
          <p:nvPr/>
        </p:nvSpPr>
        <p:spPr>
          <a:xfrm>
            <a:off x="3452813" y="5954713"/>
            <a:ext cx="4845050" cy="708025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8B73D835-204C-4172-B577-2FE099748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900" y="6102350"/>
            <a:ext cx="3976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fr-FR" altLang="fr-FR" b="1">
                <a:solidFill>
                  <a:srgbClr val="3F3F3F"/>
                </a:solidFill>
              </a:rPr>
              <a:t>Stakeholders involved in the renovation</a:t>
            </a:r>
          </a:p>
        </p:txBody>
      </p:sp>
      <p:sp>
        <p:nvSpPr>
          <p:cNvPr id="30" name="Rectángulo 4">
            <a:extLst>
              <a:ext uri="{FF2B5EF4-FFF2-40B4-BE49-F238E27FC236}">
                <a16:creationId xmlns:a16="http://schemas.microsoft.com/office/drawing/2014/main" id="{3D3472CA-A4FF-40C3-91DB-5270A66CBA71}"/>
              </a:ext>
            </a:extLst>
          </p:cNvPr>
          <p:cNvSpPr/>
          <p:nvPr/>
        </p:nvSpPr>
        <p:spPr>
          <a:xfrm>
            <a:off x="260350" y="3495675"/>
            <a:ext cx="1665288" cy="181927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31" name="ZoneTexte 5">
            <a:extLst>
              <a:ext uri="{FF2B5EF4-FFF2-40B4-BE49-F238E27FC236}">
                <a16:creationId xmlns:a16="http://schemas.microsoft.com/office/drawing/2014/main" id="{1E9E24D0-E883-4997-9B93-B23B2C357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3238" y="3438525"/>
            <a:ext cx="3538537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AutoNum type="arabicPeriod"/>
              <a:defRPr/>
            </a:pPr>
            <a:r>
              <a:rPr lang="en-US" altLang="fr-FR" b="1" dirty="0">
                <a:solidFill>
                  <a:srgbClr val="3F3F3F"/>
                </a:solidFill>
                <a:sym typeface="Wingdings" panose="05000000000000000000" pitchFamily="2" charset="2"/>
              </a:rPr>
              <a:t>To create the BIM model</a:t>
            </a:r>
          </a:p>
          <a:p>
            <a:pPr>
              <a:buFontTx/>
              <a:buAutoNum type="arabicPeriod"/>
              <a:defRPr/>
            </a:pPr>
            <a:r>
              <a:rPr lang="en-US" altLang="fr-FR" b="1" dirty="0">
                <a:solidFill>
                  <a:srgbClr val="3F3F3F"/>
                </a:solidFill>
              </a:rPr>
              <a:t>To organize, consolidate, secure</a:t>
            </a:r>
          </a:p>
          <a:p>
            <a:pPr>
              <a:buFontTx/>
              <a:buAutoNum type="arabicPeriod"/>
              <a:defRPr/>
            </a:pPr>
            <a:r>
              <a:rPr lang="en-US" altLang="fr-FR" b="1" dirty="0">
                <a:solidFill>
                  <a:srgbClr val="3F3F3F"/>
                </a:solidFill>
              </a:rPr>
              <a:t>To validate the BIM model</a:t>
            </a:r>
            <a:endParaRPr lang="en-US" altLang="fr-FR" b="1" dirty="0">
              <a:solidFill>
                <a:srgbClr val="3F3F3F"/>
              </a:solidFill>
              <a:sym typeface="Wingdings" panose="05000000000000000000" pitchFamily="2" charset="2"/>
            </a:endParaRPr>
          </a:p>
        </p:txBody>
      </p:sp>
      <p:cxnSp>
        <p:nvCxnSpPr>
          <p:cNvPr id="32" name="Conector: angular 60">
            <a:extLst>
              <a:ext uri="{FF2B5EF4-FFF2-40B4-BE49-F238E27FC236}">
                <a16:creationId xmlns:a16="http://schemas.microsoft.com/office/drawing/2014/main" id="{20388474-F62F-486D-80C8-6900981D67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21000" y="12701"/>
            <a:ext cx="422275" cy="2978150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6">
            <a:extLst>
              <a:ext uri="{FF2B5EF4-FFF2-40B4-BE49-F238E27FC236}">
                <a16:creationId xmlns:a16="http://schemas.microsoft.com/office/drawing/2014/main" id="{AD8D8AA3-EA17-40ED-A017-2E94199D29FB}"/>
              </a:ext>
            </a:extLst>
          </p:cNvPr>
          <p:cNvSpPr/>
          <p:nvPr/>
        </p:nvSpPr>
        <p:spPr>
          <a:xfrm>
            <a:off x="2259013" y="1044575"/>
            <a:ext cx="1531937" cy="50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>
                <a:solidFill>
                  <a:srgbClr val="3F3F3F"/>
                </a:solidFill>
              </a:rPr>
              <a:t>Digital inputs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37006BCD-47BE-471B-9218-07BC6A5B05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1817" y="1422170"/>
            <a:ext cx="3637046" cy="362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056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3F3F3F"/>
      </a:dk1>
      <a:lt1>
        <a:srgbClr val="FFFFFF"/>
      </a:lt1>
      <a:dk2>
        <a:srgbClr val="1F9982"/>
      </a:dk2>
      <a:lt2>
        <a:srgbClr val="74CEB8"/>
      </a:lt2>
      <a:accent1>
        <a:srgbClr val="CBCBCB"/>
      </a:accent1>
      <a:accent2>
        <a:srgbClr val="FFD243"/>
      </a:accent2>
      <a:accent3>
        <a:srgbClr val="F46134"/>
      </a:accent3>
      <a:accent4>
        <a:srgbClr val="F54639"/>
      </a:accent4>
      <a:accent5>
        <a:srgbClr val="1C8873"/>
      </a:accent5>
      <a:accent6>
        <a:srgbClr val="52C2A7"/>
      </a:accent6>
      <a:hlink>
        <a:srgbClr val="F6BB00"/>
      </a:hlink>
      <a:folHlink>
        <a:srgbClr val="F87D74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nception personnalisée">
  <a:themeElements>
    <a:clrScheme name="BIM4Ren_Colors">
      <a:dk1>
        <a:srgbClr val="3F3F3F"/>
      </a:dk1>
      <a:lt1>
        <a:sysClr val="window" lastClr="FFFFFF"/>
      </a:lt1>
      <a:dk2>
        <a:srgbClr val="1F9982"/>
      </a:dk2>
      <a:lt2>
        <a:srgbClr val="EEECE1"/>
      </a:lt2>
      <a:accent1>
        <a:srgbClr val="74CEB8"/>
      </a:accent1>
      <a:accent2>
        <a:srgbClr val="F76C60"/>
      </a:accent2>
      <a:accent3>
        <a:srgbClr val="FFD85A"/>
      </a:accent3>
      <a:accent4>
        <a:srgbClr val="C1C1C1"/>
      </a:accent4>
      <a:accent5>
        <a:srgbClr val="F46134"/>
      </a:accent5>
      <a:accent6>
        <a:srgbClr val="1F9982"/>
      </a:accent6>
      <a:hlink>
        <a:srgbClr val="414141"/>
      </a:hlink>
      <a:folHlink>
        <a:srgbClr val="383534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1761</TotalTime>
  <Words>1664</Words>
  <Application>Microsoft Office PowerPoint</Application>
  <DocSecurity>0</DocSecurity>
  <PresentationFormat>Grand écran</PresentationFormat>
  <Paragraphs>350</Paragraphs>
  <Slides>36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36</vt:i4>
      </vt:variant>
    </vt:vector>
  </HeadingPairs>
  <TitlesOfParts>
    <vt:vector size="48" baseType="lpstr">
      <vt:lpstr>Arial</vt:lpstr>
      <vt:lpstr>Calibri</vt:lpstr>
      <vt:lpstr>Calibri Light</vt:lpstr>
      <vt:lpstr>Cambria</vt:lpstr>
      <vt:lpstr>Candara Light</vt:lpstr>
      <vt:lpstr>Courier New</vt:lpstr>
      <vt:lpstr>Helvetica</vt:lpstr>
      <vt:lpstr>Ink Free</vt:lpstr>
      <vt:lpstr>Open Sans</vt:lpstr>
      <vt:lpstr>Trebuchet MS</vt:lpstr>
      <vt:lpstr>Tema de Office</vt:lpstr>
      <vt:lpstr>1_Conception personnalisée</vt:lpstr>
      <vt:lpstr>Présentation PowerPoint</vt:lpstr>
      <vt:lpstr>Outline</vt:lpstr>
      <vt:lpstr>BIM4Ren overview</vt:lpstr>
      <vt:lpstr>BIM in Renovation</vt:lpstr>
      <vt:lpstr>BIM in Renovation</vt:lpstr>
      <vt:lpstr>BIM4Ren Concept</vt:lpstr>
      <vt:lpstr>BIM4Ren Concept</vt:lpstr>
      <vt:lpstr>BIM4Ren Concept</vt:lpstr>
      <vt:lpstr>BIM4Ren Concept</vt:lpstr>
      <vt:lpstr>Deeper view</vt:lpstr>
      <vt:lpstr>The BIM4Ren data model</vt:lpstr>
      <vt:lpstr>Goals</vt:lpstr>
      <vt:lpstr>Overview of the data model</vt:lpstr>
      <vt:lpstr>The Core layer</vt:lpstr>
      <vt:lpstr>The Product layer</vt:lpstr>
      <vt:lpstr>The Domain layer</vt:lpstr>
      <vt:lpstr>The Property layer</vt:lpstr>
      <vt:lpstr>Full Modularity</vt:lpstr>
      <vt:lpstr>Full Modularity</vt:lpstr>
      <vt:lpstr>Full Modularity</vt:lpstr>
      <vt:lpstr>Overview of the data model</vt:lpstr>
      <vt:lpstr>The conversion process</vt:lpstr>
      <vt:lpstr>Why do we need conversion?</vt:lpstr>
      <vt:lpstr>Conversion</vt:lpstr>
      <vt:lpstr>Different options</vt:lpstr>
      <vt:lpstr>Relation mappings as Inference</vt:lpstr>
      <vt:lpstr>Relation mappings as Inference</vt:lpstr>
      <vt:lpstr>Utility rules</vt:lpstr>
      <vt:lpstr>BOT rules</vt:lpstr>
      <vt:lpstr>SOT rules</vt:lpstr>
      <vt:lpstr>Product layer rules</vt:lpstr>
      <vt:lpstr>Properties</vt:lpstr>
      <vt:lpstr>Some thoughts</vt:lpstr>
      <vt:lpstr>Some more things</vt:lpstr>
      <vt:lpstr>BIM Models checkers</vt:lpstr>
      <vt:lpstr>Data access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subject/>
  <dc:creator>xavi</dc:creator>
  <cp:keywords/>
  <dc:description/>
  <cp:lastModifiedBy>Pierre BOURREAU</cp:lastModifiedBy>
  <cp:revision>289</cp:revision>
  <dcterms:created xsi:type="dcterms:W3CDTF">2018-05-09T13:39:41Z</dcterms:created>
  <dcterms:modified xsi:type="dcterms:W3CDTF">2021-06-15T20:30:43Z</dcterms:modified>
  <cp:category/>
  <dc:identifier/>
  <cp:contentStatus/>
  <dc:language/>
  <cp:version/>
</cp:coreProperties>
</file>